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4"/>
  </p:notesMasterIdLst>
  <p:handoutMasterIdLst>
    <p:handoutMasterId r:id="rId75"/>
  </p:handoutMasterIdLst>
  <p:sldIdLst>
    <p:sldId id="257" r:id="rId3"/>
    <p:sldId id="258" r:id="rId5"/>
    <p:sldId id="256" r:id="rId6"/>
    <p:sldId id="280" r:id="rId7"/>
    <p:sldId id="268" r:id="rId8"/>
    <p:sldId id="284" r:id="rId9"/>
    <p:sldId id="285" r:id="rId10"/>
    <p:sldId id="259" r:id="rId11"/>
    <p:sldId id="267" r:id="rId12"/>
    <p:sldId id="269" r:id="rId13"/>
    <p:sldId id="334" r:id="rId14"/>
    <p:sldId id="260" r:id="rId15"/>
    <p:sldId id="281" r:id="rId16"/>
    <p:sldId id="282" r:id="rId17"/>
    <p:sldId id="283" r:id="rId18"/>
    <p:sldId id="286" r:id="rId19"/>
    <p:sldId id="335" r:id="rId20"/>
    <p:sldId id="270" r:id="rId21"/>
    <p:sldId id="287" r:id="rId22"/>
    <p:sldId id="288" r:id="rId23"/>
    <p:sldId id="289" r:id="rId24"/>
    <p:sldId id="290" r:id="rId25"/>
    <p:sldId id="272" r:id="rId26"/>
    <p:sldId id="273" r:id="rId27"/>
    <p:sldId id="291" r:id="rId28"/>
    <p:sldId id="336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2" r:id="rId38"/>
    <p:sldId id="300" r:id="rId39"/>
    <p:sldId id="301" r:id="rId40"/>
    <p:sldId id="303" r:id="rId41"/>
    <p:sldId id="304" r:id="rId42"/>
    <p:sldId id="306" r:id="rId43"/>
    <p:sldId id="307" r:id="rId44"/>
    <p:sldId id="305" r:id="rId45"/>
    <p:sldId id="308" r:id="rId46"/>
    <p:sldId id="309" r:id="rId47"/>
    <p:sldId id="310" r:id="rId48"/>
    <p:sldId id="338" r:id="rId49"/>
    <p:sldId id="311" r:id="rId50"/>
    <p:sldId id="312" r:id="rId51"/>
    <p:sldId id="313" r:id="rId52"/>
    <p:sldId id="314" r:id="rId53"/>
    <p:sldId id="315" r:id="rId54"/>
    <p:sldId id="339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40" r:id="rId63"/>
    <p:sldId id="342" r:id="rId64"/>
    <p:sldId id="343" r:id="rId65"/>
    <p:sldId id="261" r:id="rId66"/>
    <p:sldId id="332" r:id="rId67"/>
    <p:sldId id="331" r:id="rId68"/>
    <p:sldId id="329" r:id="rId69"/>
    <p:sldId id="344" r:id="rId70"/>
    <p:sldId id="345" r:id="rId71"/>
    <p:sldId id="347" r:id="rId72"/>
    <p:sldId id="333" r:id="rId73"/>
    <p:sldId id="262" r:id="rId7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AAD"/>
    <a:srgbClr val="8EB6B6"/>
    <a:srgbClr val="F1CFA5"/>
    <a:srgbClr val="9ABF55"/>
    <a:srgbClr val="56BB4D"/>
    <a:srgbClr val="E0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9388" autoAdjust="0"/>
  </p:normalViewPr>
  <p:slideViewPr>
    <p:cSldViewPr snapToGrid="0">
      <p:cViewPr>
        <p:scale>
          <a:sx n="68" d="100"/>
          <a:sy n="68" d="100"/>
        </p:scale>
        <p:origin x="-822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handoutMaster" Target="handoutMasters/handoutMaster1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7B80D-8D7B-4F7C-9F61-50D1D8B83D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232B9-81FF-401C-87C8-7D9CFFC73C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A5866-84CA-4A7D-8D54-9531E8D06D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3D6CD-0E99-4E2C-8CDD-E5663BB1B1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43B82-181C-4842-8D76-29CF4EC27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1E30D-61BA-47B6-8789-D72E5D01A3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slide" Target="slide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slide" Target="slide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6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hyperlink" Target="http://image.baidu.com/i?ct=503316480&amp;z=&amp;tn=baiduimagedetail&amp;word=%B6%D4%B9%B4&amp;in=21849&amp;cl=2&amp;lm=-1&amp;pn=344&amp;rn=1&amp;di=31747888620&amp;ln=2000&amp;fr=&amp;fmq=&amp;ic=0&amp;s=0&amp;se=1&amp;sme=0&amp;tab=&amp;width=&amp;height=&amp;face=0&amp;is=&amp;istype=2" TargetMode="External"/><Relationship Id="rId1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s://www.baidu.com/s?wd=Cu(OH)2&amp;tn=SE_PcZhidaonwhc_ngpagmjz&amp;rsv_dl=gh_pc_zhidao" TargetMode="Externa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" Target="slide70.xml"/><Relationship Id="rId1" Type="http://schemas.openxmlformats.org/officeDocument/2006/relationships/image" Target="../media/image2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70.xml"/><Relationship Id="rId1" Type="http://schemas.openxmlformats.org/officeDocument/2006/relationships/image" Target="../media/image2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2"/>
          <a:stretch>
            <a:fillRect/>
          </a:stretch>
        </p:blipFill>
        <p:spPr>
          <a:xfrm>
            <a:off x="0" y="-1"/>
            <a:ext cx="7452360" cy="683133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75321" y="2307668"/>
            <a:ext cx="5510495" cy="3364371"/>
            <a:chOff x="6327733" y="1999058"/>
            <a:chExt cx="5510495" cy="3364371"/>
          </a:xfrm>
        </p:grpSpPr>
        <p:sp>
          <p:nvSpPr>
            <p:cNvPr id="7" name="文本框 6"/>
            <p:cNvSpPr txBox="1"/>
            <p:nvPr/>
          </p:nvSpPr>
          <p:spPr>
            <a:xfrm>
              <a:off x="6327733" y="1999058"/>
              <a:ext cx="528221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66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探索盐的世界</a:t>
              </a:r>
              <a:endPara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29685" y="4901764"/>
              <a:ext cx="3108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微山路中学   李文雅</a:t>
              </a:r>
              <a:endPara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088067" y="1334851"/>
            <a:ext cx="3889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酸碱盐世界之二</a:t>
            </a:r>
            <a:r>
              <a:rPr lang="zh-CN" altLang="zh-CN" sz="3600" dirty="0"/>
              <a:t>：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4320"/>
            <a:ext cx="548640" cy="15702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78180" y="274320"/>
            <a:ext cx="201930" cy="15702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2046" y="422480"/>
            <a:ext cx="2031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25514" y="1400095"/>
            <a:ext cx="10872843" cy="4812470"/>
            <a:chOff x="899910" y="1253583"/>
            <a:chExt cx="10872843" cy="4812470"/>
          </a:xfrm>
        </p:grpSpPr>
        <p:grpSp>
          <p:nvGrpSpPr>
            <p:cNvPr id="21" name="组合 20"/>
            <p:cNvGrpSpPr/>
            <p:nvPr/>
          </p:nvGrpSpPr>
          <p:grpSpPr>
            <a:xfrm>
              <a:off x="1304828" y="1253583"/>
              <a:ext cx="4794763" cy="1135054"/>
              <a:chOff x="4985006" y="-84142"/>
              <a:chExt cx="4794763" cy="1135054"/>
            </a:xfrm>
          </p:grpSpPr>
          <p:sp>
            <p:nvSpPr>
              <p:cNvPr id="35" name="TextBox 76"/>
              <p:cNvSpPr txBox="1"/>
              <p:nvPr/>
            </p:nvSpPr>
            <p:spPr>
              <a:xfrm>
                <a:off x="6051453" y="-84142"/>
                <a:ext cx="3728316" cy="113505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通过复习，掌握盐的概念，进一步巩固盐的化学性质</a:t>
                </a:r>
                <a:endPara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985006" y="100525"/>
                <a:ext cx="4972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1</a:t>
                </a:r>
                <a:endParaRPr lang="zh-CN" altLang="en-US" sz="4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504509" y="2084580"/>
              <a:ext cx="4211862" cy="1135054"/>
              <a:chOff x="4283568" y="746856"/>
              <a:chExt cx="4211862" cy="1135054"/>
            </a:xfrm>
          </p:grpSpPr>
          <p:sp>
            <p:nvSpPr>
              <p:cNvPr id="32" name="TextBox 76"/>
              <p:cNvSpPr txBox="1"/>
              <p:nvPr/>
            </p:nvSpPr>
            <p:spPr>
              <a:xfrm>
                <a:off x="5253264" y="746856"/>
                <a:ext cx="3242166" cy="113505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复习复分解反应的定义和发生条件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283568" y="931523"/>
                <a:ext cx="4972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2</a:t>
                </a:r>
                <a:endParaRPr lang="zh-CN" altLang="en-US" sz="4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99910" y="3556195"/>
              <a:ext cx="10872843" cy="2509858"/>
              <a:chOff x="4580088" y="925808"/>
              <a:chExt cx="10872843" cy="2509858"/>
            </a:xfrm>
          </p:grpSpPr>
          <p:sp>
            <p:nvSpPr>
              <p:cNvPr id="29" name="TextBox 76"/>
              <p:cNvSpPr txBox="1"/>
              <p:nvPr/>
            </p:nvSpPr>
            <p:spPr>
              <a:xfrm>
                <a:off x="11154383" y="2300612"/>
                <a:ext cx="4298548" cy="113505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运用盐的性质及反应规律解决一些具体的实际问题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580088" y="925808"/>
                <a:ext cx="4972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3</a:t>
                </a:r>
                <a:endParaRPr lang="zh-CN" altLang="en-US" sz="4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371275" y="3562122"/>
              <a:ext cx="4477411" cy="2218079"/>
              <a:chOff x="150334" y="865023"/>
              <a:chExt cx="4477411" cy="2218079"/>
            </a:xfrm>
          </p:grpSpPr>
          <p:sp>
            <p:nvSpPr>
              <p:cNvPr id="26" name="TextBox 76"/>
              <p:cNvSpPr txBox="1"/>
              <p:nvPr/>
            </p:nvSpPr>
            <p:spPr>
              <a:xfrm>
                <a:off x="150334" y="865023"/>
                <a:ext cx="3630570" cy="12003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复习氮磷钾肥及复合肥的</a:t>
                </a: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用途和化肥</a:t>
                </a:r>
                <a:r>
                  <a:rPr lang="zh-CN" altLang="en-US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的鉴别方法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4130493" y="2252105"/>
                <a:ext cx="4972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4</a:t>
                </a:r>
                <a:endParaRPr lang="zh-CN" altLang="en-US" sz="4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662726" y="1602425"/>
            <a:ext cx="4108026" cy="1509384"/>
            <a:chOff x="1592426" y="2215949"/>
            <a:chExt cx="4108026" cy="1509384"/>
          </a:xfrm>
        </p:grpSpPr>
        <p:sp>
          <p:nvSpPr>
            <p:cNvPr id="9" name="标题 1"/>
            <p:cNvSpPr txBox="1"/>
            <p:nvPr/>
          </p:nvSpPr>
          <p:spPr>
            <a:xfrm>
              <a:off x="1592426" y="3153435"/>
              <a:ext cx="4108026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zh-CN" altLang="en-US" sz="4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盐的概念、分类</a:t>
              </a:r>
              <a:endParaRPr lang="zh-CN" alt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5"/>
            <p:cNvSpPr txBox="1"/>
            <p:nvPr/>
          </p:nvSpPr>
          <p:spPr>
            <a:xfrm>
              <a:off x="1693898" y="2215949"/>
              <a:ext cx="2149151" cy="666551"/>
            </a:xfrm>
            <a:prstGeom prst="rect">
              <a:avLst/>
            </a:prstGeom>
            <a:solidFill>
              <a:srgbClr val="9ABF5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5"/>
          <p:cNvSpPr txBox="1"/>
          <p:nvPr/>
        </p:nvSpPr>
        <p:spPr>
          <a:xfrm>
            <a:off x="890139" y="99169"/>
            <a:ext cx="2149151" cy="666551"/>
          </a:xfrm>
          <a:prstGeom prst="rect">
            <a:avLst/>
          </a:prstGeom>
          <a:solidFill>
            <a:srgbClr val="9ABF55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44507" y="1914569"/>
            <a:ext cx="5275602" cy="3335840"/>
          </a:xfrm>
          <a:prstGeom prst="roundRect">
            <a:avLst>
              <a:gd name="adj" fmla="val 9083"/>
            </a:avLst>
          </a:prstGeom>
          <a:noFill/>
          <a:ln>
            <a:solidFill>
              <a:srgbClr val="9AB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785037" y="1243185"/>
            <a:ext cx="3408054" cy="917704"/>
          </a:xfrm>
          <a:prstGeom prst="roundRect">
            <a:avLst/>
          </a:prstGeom>
          <a:solidFill>
            <a:srgbClr val="8E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785037" y="1414325"/>
            <a:ext cx="3408054" cy="752254"/>
          </a:xfrm>
          <a:custGeom>
            <a:avLst/>
            <a:gdLst>
              <a:gd name="connsiteX0" fmla="*/ 2693194 w 2693194"/>
              <a:gd name="connsiteY0" fmla="*/ 0 h 421619"/>
              <a:gd name="connsiteX1" fmla="*/ 2693194 w 2693194"/>
              <a:gd name="connsiteY1" fmla="*/ 335892 h 421619"/>
              <a:gd name="connsiteX2" fmla="*/ 2607467 w 2693194"/>
              <a:gd name="connsiteY2" fmla="*/ 421619 h 421619"/>
              <a:gd name="connsiteX3" fmla="*/ 85727 w 2693194"/>
              <a:gd name="connsiteY3" fmla="*/ 421619 h 421619"/>
              <a:gd name="connsiteX4" fmla="*/ 0 w 2693194"/>
              <a:gd name="connsiteY4" fmla="*/ 335892 h 421619"/>
              <a:gd name="connsiteX5" fmla="*/ 0 w 2693194"/>
              <a:gd name="connsiteY5" fmla="*/ 271095 h 421619"/>
              <a:gd name="connsiteX6" fmla="*/ 69019 w 2693194"/>
              <a:gd name="connsiteY6" fmla="*/ 284656 h 421619"/>
              <a:gd name="connsiteX7" fmla="*/ 1927036 w 2693194"/>
              <a:gd name="connsiteY7" fmla="*/ 166649 h 421619"/>
              <a:gd name="connsiteX8" fmla="*/ 2368274 w 2693194"/>
              <a:gd name="connsiteY8" fmla="*/ 79277 h 42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3194" h="421619">
                <a:moveTo>
                  <a:pt x="2693194" y="0"/>
                </a:moveTo>
                <a:lnTo>
                  <a:pt x="2693194" y="335892"/>
                </a:lnTo>
                <a:cubicBezTo>
                  <a:pt x="2693194" y="383238"/>
                  <a:pt x="2654813" y="421619"/>
                  <a:pt x="2607467" y="421619"/>
                </a:cubicBezTo>
                <a:lnTo>
                  <a:pt x="85727" y="421619"/>
                </a:lnTo>
                <a:cubicBezTo>
                  <a:pt x="38381" y="421619"/>
                  <a:pt x="0" y="383238"/>
                  <a:pt x="0" y="335892"/>
                </a:cubicBezTo>
                <a:lnTo>
                  <a:pt x="0" y="271095"/>
                </a:lnTo>
                <a:lnTo>
                  <a:pt x="69019" y="284656"/>
                </a:lnTo>
                <a:cubicBezTo>
                  <a:pt x="485512" y="337561"/>
                  <a:pt x="1168484" y="300273"/>
                  <a:pt x="1927036" y="166649"/>
                </a:cubicBezTo>
                <a:cubicBezTo>
                  <a:pt x="2078746" y="139924"/>
                  <a:pt x="2226298" y="110611"/>
                  <a:pt x="2368274" y="79277"/>
                </a:cubicBezTo>
                <a:close/>
              </a:path>
            </a:pathLst>
          </a:custGeom>
          <a:solidFill>
            <a:srgbClr val="F38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27363" y="1334148"/>
            <a:ext cx="179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盐的概念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6294" y="2620792"/>
            <a:ext cx="51046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28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kumimoji="1" lang="zh-CN" altLang="en-US" sz="32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金属离子</a:t>
            </a:r>
            <a:r>
              <a:rPr kumimoji="1" lang="zh-CN" altLang="en-US" sz="28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1"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酸根</a:t>
            </a:r>
            <a:r>
              <a:rPr kumimoji="1" lang="zh-CN" altLang="en-US" sz="32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离子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构</a:t>
            </a:r>
            <a:r>
              <a:rPr kumimoji="1" lang="zh-CN" altLang="en-US" sz="28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成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kumimoji="1" lang="zh-CN" altLang="en-US" sz="32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化合物</a:t>
            </a:r>
            <a:endParaRPr kumimoji="1" lang="zh-CN" altLang="en-US" sz="1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00834" y="1243185"/>
            <a:ext cx="5660292" cy="4007224"/>
            <a:chOff x="6307590" y="1680882"/>
            <a:chExt cx="5660292" cy="4007224"/>
          </a:xfrm>
        </p:grpSpPr>
        <p:sp>
          <p:nvSpPr>
            <p:cNvPr id="7" name="圆角矩形 6"/>
            <p:cNvSpPr/>
            <p:nvPr/>
          </p:nvSpPr>
          <p:spPr>
            <a:xfrm>
              <a:off x="6307590" y="2382522"/>
              <a:ext cx="5660292" cy="3305584"/>
            </a:xfrm>
            <a:prstGeom prst="roundRect">
              <a:avLst>
                <a:gd name="adj" fmla="val 9083"/>
              </a:avLst>
            </a:prstGeom>
            <a:noFill/>
            <a:ln>
              <a:solidFill>
                <a:srgbClr val="9AB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7569469" y="1680882"/>
              <a:ext cx="3136533" cy="960014"/>
            </a:xfrm>
            <a:prstGeom prst="roundRect">
              <a:avLst/>
            </a:prstGeom>
            <a:solidFill>
              <a:srgbClr val="F1C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569469" y="1859650"/>
              <a:ext cx="3136533" cy="786936"/>
            </a:xfrm>
            <a:custGeom>
              <a:avLst/>
              <a:gdLst>
                <a:gd name="connsiteX0" fmla="*/ 2693194 w 2693194"/>
                <a:gd name="connsiteY0" fmla="*/ 0 h 421619"/>
                <a:gd name="connsiteX1" fmla="*/ 2693194 w 2693194"/>
                <a:gd name="connsiteY1" fmla="*/ 335892 h 421619"/>
                <a:gd name="connsiteX2" fmla="*/ 2607467 w 2693194"/>
                <a:gd name="connsiteY2" fmla="*/ 421619 h 421619"/>
                <a:gd name="connsiteX3" fmla="*/ 85727 w 2693194"/>
                <a:gd name="connsiteY3" fmla="*/ 421619 h 421619"/>
                <a:gd name="connsiteX4" fmla="*/ 0 w 2693194"/>
                <a:gd name="connsiteY4" fmla="*/ 335892 h 421619"/>
                <a:gd name="connsiteX5" fmla="*/ 0 w 2693194"/>
                <a:gd name="connsiteY5" fmla="*/ 271095 h 421619"/>
                <a:gd name="connsiteX6" fmla="*/ 69019 w 2693194"/>
                <a:gd name="connsiteY6" fmla="*/ 284656 h 421619"/>
                <a:gd name="connsiteX7" fmla="*/ 1927036 w 2693194"/>
                <a:gd name="connsiteY7" fmla="*/ 166649 h 421619"/>
                <a:gd name="connsiteX8" fmla="*/ 2368274 w 2693194"/>
                <a:gd name="connsiteY8" fmla="*/ 79277 h 42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93194" h="421619">
                  <a:moveTo>
                    <a:pt x="2693194" y="0"/>
                  </a:moveTo>
                  <a:lnTo>
                    <a:pt x="2693194" y="335892"/>
                  </a:lnTo>
                  <a:cubicBezTo>
                    <a:pt x="2693194" y="383238"/>
                    <a:pt x="2654813" y="421619"/>
                    <a:pt x="2607467" y="421619"/>
                  </a:cubicBezTo>
                  <a:lnTo>
                    <a:pt x="85727" y="421619"/>
                  </a:lnTo>
                  <a:cubicBezTo>
                    <a:pt x="38381" y="421619"/>
                    <a:pt x="0" y="383238"/>
                    <a:pt x="0" y="335892"/>
                  </a:cubicBezTo>
                  <a:lnTo>
                    <a:pt x="0" y="271095"/>
                  </a:lnTo>
                  <a:lnTo>
                    <a:pt x="69019" y="284656"/>
                  </a:lnTo>
                  <a:cubicBezTo>
                    <a:pt x="485512" y="337561"/>
                    <a:pt x="1168484" y="300273"/>
                    <a:pt x="1927036" y="166649"/>
                  </a:cubicBezTo>
                  <a:cubicBezTo>
                    <a:pt x="2078746" y="139924"/>
                    <a:pt x="2226298" y="110611"/>
                    <a:pt x="2368274" y="79277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061797" y="1771845"/>
              <a:ext cx="1647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2800" b="1" dirty="0" smtClean="0"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盐的分类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21824" y="3204683"/>
              <a:ext cx="544605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zh-CN" altLang="en-US" sz="28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根据盐的组成里所含阴、阳离子的特点，可将盐分类并称为某盐。</a:t>
              </a:r>
              <a:endParaRPr kumimoji="1"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76294" y="5398420"/>
            <a:ext cx="7777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注：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铵根离子和酸根</a:t>
            </a:r>
            <a:r>
              <a:rPr kumimoji="1"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离子构成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的化合物也属于盐（铵盐）</a:t>
            </a:r>
            <a:endParaRPr kumimoji="1"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730580" y="146495"/>
            <a:ext cx="4338066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（一）盐的概念</a:t>
            </a:r>
            <a:endParaRPr lang="zh-CN" altLang="en-US" sz="2400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8" t="24173" r="51618"/>
          <a:stretch>
            <a:fillRect/>
          </a:stretch>
        </p:blipFill>
        <p:spPr>
          <a:xfrm>
            <a:off x="-869083" y="0"/>
            <a:ext cx="3639177" cy="6858000"/>
          </a:xfrm>
          <a:prstGeom prst="rect">
            <a:avLst/>
          </a:prstGeom>
        </p:spPr>
      </p:pic>
      <p:sp>
        <p:nvSpPr>
          <p:cNvPr id="13" name="文本框 5"/>
          <p:cNvSpPr txBox="1"/>
          <p:nvPr/>
        </p:nvSpPr>
        <p:spPr>
          <a:xfrm>
            <a:off x="715325" y="146495"/>
            <a:ext cx="2149151" cy="666551"/>
          </a:xfrm>
          <a:prstGeom prst="rect">
            <a:avLst/>
          </a:prstGeom>
          <a:solidFill>
            <a:srgbClr val="9ABF55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ï$ḷîḍe"/>
          <p:cNvSpPr/>
          <p:nvPr/>
        </p:nvSpPr>
        <p:spPr>
          <a:xfrm>
            <a:off x="2398442" y="1129687"/>
            <a:ext cx="9793557" cy="5591794"/>
          </a:xfrm>
          <a:prstGeom prst="frame">
            <a:avLst>
              <a:gd name="adj1" fmla="val 3981"/>
            </a:avLst>
          </a:prstGeom>
          <a:solidFill>
            <a:srgbClr val="9AB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矩形 10"/>
          <p:cNvSpPr/>
          <p:nvPr/>
        </p:nvSpPr>
        <p:spPr>
          <a:xfrm>
            <a:off x="3142400" y="2082246"/>
            <a:ext cx="86910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如：</a:t>
            </a:r>
            <a:r>
              <a:rPr lang="en-US" altLang="zh-CN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Na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Cl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Na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Na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----------------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钠盐</a:t>
            </a:r>
            <a:endParaRPr lang="en-US" altLang="zh-CN" sz="2000" baseline="-25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Cl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 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  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</a:t>
            </a:r>
            <a:r>
              <a: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----------------</a:t>
            </a:r>
            <a:r>
              <a:rPr lang="zh-CN" altLang="en-US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钾盐</a:t>
            </a:r>
            <a:endParaRPr lang="en-US" altLang="zh-CN" sz="2000" baseline="-25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770094" y="1368612"/>
            <a:ext cx="92650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阳离子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不同，盐可以分为钠盐、钾盐、镁盐、铁盐、铵盐等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92565" y="3925584"/>
            <a:ext cx="9420080" cy="2350240"/>
            <a:chOff x="2692565" y="3925584"/>
            <a:chExt cx="9420080" cy="2350240"/>
          </a:xfrm>
        </p:grpSpPr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2692565" y="3925584"/>
              <a:ext cx="94200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根据</a:t>
              </a:r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阴离子</a:t>
              </a:r>
              <a:r>
                <a:rPr lang="zh-CN" altLang="en-US" sz="24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不同，盐可以分为硫酸盐、碳酸盐、硝酸盐、盐酸盐等</a:t>
              </a:r>
              <a:r>
                <a:rPr lang="zh-CN" altLang="en-US" sz="24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172449" y="4952385"/>
              <a:ext cx="8691012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如：</a:t>
              </a:r>
              <a:r>
                <a:rPr lang="en-US" altLang="zh-CN" sz="2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Na</a:t>
              </a:r>
              <a:r>
                <a:rPr lang="en-US" altLang="zh-CN" sz="20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Cl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Mg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Cl</a:t>
              </a:r>
              <a:r>
                <a:rPr lang="en-US" altLang="zh-CN" sz="2000" baseline="-25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Fe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Cl</a:t>
              </a:r>
              <a:r>
                <a:rPr lang="en-US" altLang="zh-CN" sz="2000" baseline="-25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-----------------------</a:t>
              </a: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盐酸盐</a:t>
              </a:r>
              <a:endParaRPr lang="en-US" altLang="zh-CN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      Na</a:t>
              </a:r>
              <a:r>
                <a:rPr lang="en-US" altLang="zh-CN" sz="2000" baseline="-25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2000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000" baseline="-25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Ca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2000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、   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K</a:t>
              </a:r>
              <a:r>
                <a:rPr lang="en-US" altLang="zh-CN" sz="2000" baseline="-25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----------------</a:t>
              </a: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碳酸盐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523532" y="146495"/>
            <a:ext cx="4338066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（二）盐的分类</a:t>
            </a:r>
            <a:endParaRPr lang="zh-CN" altLang="en-US" sz="2400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0139" y="99169"/>
            <a:ext cx="3439814" cy="666551"/>
          </a:xfrm>
          <a:prstGeom prst="rect">
            <a:avLst/>
          </a:prstGeom>
          <a:solidFill>
            <a:srgbClr val="9ABF55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 txBox="1"/>
          <p:nvPr/>
        </p:nvSpPr>
        <p:spPr>
          <a:xfrm>
            <a:off x="664240" y="193822"/>
            <a:ext cx="6943272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（二）物质的分类</a:t>
            </a:r>
            <a:endParaRPr lang="zh-CN" altLang="en-US" sz="2400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http://gss0.baidu.com/9vo3dSag_xI4khGko9WTAnF6hhy/zhidao/pic/item/29381f30e924b89960d20a7563061d950b7bf695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12" y="718394"/>
            <a:ext cx="10112188" cy="614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42" y="1895475"/>
            <a:ext cx="7222751" cy="359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721658" y="972144"/>
            <a:ext cx="108293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天津）</a:t>
            </a:r>
            <a:r>
              <a:rPr lang="zh-CN" altLang="zh-CN" sz="2400" dirty="0" smtClean="0">
                <a:latin typeface="+mn-ea"/>
              </a:rPr>
              <a:t>分类</a:t>
            </a:r>
            <a:r>
              <a:rPr lang="zh-CN" altLang="zh-CN" sz="2400" dirty="0">
                <a:latin typeface="+mn-ea"/>
              </a:rPr>
              <a:t>是学习和研究物质及变化的常用方法。将氯化钾、氮气、氢氧化钾、硝酸、三氧化硫五种物质分类，填写在对应的位置上（写化学式）。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5753" y="5826170"/>
            <a:ext cx="10829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④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⑤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92670" y="5564560"/>
            <a:ext cx="793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70593" y="5609442"/>
            <a:ext cx="979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91159" y="5564560"/>
            <a:ext cx="979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4807049" y="5591513"/>
            <a:ext cx="1253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en-US" altLang="zh-CN" sz="28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40194" y="5564560"/>
            <a:ext cx="90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529996" y="1602425"/>
            <a:ext cx="6955097" cy="1702780"/>
            <a:chOff x="1568047" y="2215949"/>
            <a:chExt cx="5424326" cy="1702780"/>
          </a:xfrm>
        </p:grpSpPr>
        <p:sp>
          <p:nvSpPr>
            <p:cNvPr id="10" name="标题 1"/>
            <p:cNvSpPr txBox="1"/>
            <p:nvPr/>
          </p:nvSpPr>
          <p:spPr>
            <a:xfrm>
              <a:off x="1568047" y="3346831"/>
              <a:ext cx="5424326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4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常见盐的物理性质及用途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文本框 5"/>
            <p:cNvSpPr txBox="1"/>
            <p:nvPr/>
          </p:nvSpPr>
          <p:spPr>
            <a:xfrm>
              <a:off x="1693898" y="2215949"/>
              <a:ext cx="2149151" cy="666551"/>
            </a:xfrm>
            <a:prstGeom prst="rect">
              <a:avLst/>
            </a:prstGeom>
            <a:solidFill>
              <a:srgbClr val="F1CFA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</a:t>
              </a:r>
              <a:endPara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5"/>
          <p:cNvSpPr txBox="1"/>
          <p:nvPr/>
        </p:nvSpPr>
        <p:spPr>
          <a:xfrm>
            <a:off x="1153281" y="140222"/>
            <a:ext cx="2755652" cy="666551"/>
          </a:xfrm>
          <a:prstGeom prst="rect">
            <a:avLst/>
          </a:prstGeom>
          <a:solidFill>
            <a:srgbClr val="F1CFA5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 txBox="1"/>
          <p:nvPr/>
        </p:nvSpPr>
        <p:spPr>
          <a:xfrm>
            <a:off x="1021932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b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）常见的盐</a:t>
            </a:r>
            <a:endParaRPr lang="zh-CN" altLang="en-US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ïšľïdè"/>
          <p:cNvGrpSpPr>
            <a:grpSpLocks noChangeAspect="1"/>
          </p:cNvGrpSpPr>
          <p:nvPr/>
        </p:nvGrpSpPr>
        <p:grpSpPr bwMode="auto">
          <a:xfrm>
            <a:off x="4693245" y="1748126"/>
            <a:ext cx="3396102" cy="3897230"/>
            <a:chOff x="2335" y="960"/>
            <a:chExt cx="3440" cy="3209"/>
          </a:xfrm>
        </p:grpSpPr>
        <p:sp>
          <p:nvSpPr>
            <p:cNvPr id="7" name="îsḷïdè"/>
            <p:cNvSpPr/>
            <p:nvPr/>
          </p:nvSpPr>
          <p:spPr bwMode="auto">
            <a:xfrm>
              <a:off x="2335" y="3248"/>
              <a:ext cx="2807" cy="921"/>
            </a:xfrm>
            <a:custGeom>
              <a:avLst/>
              <a:gdLst>
                <a:gd name="T0" fmla="*/ 0 w 448"/>
                <a:gd name="T1" fmla="*/ 143 h 147"/>
                <a:gd name="T2" fmla="*/ 448 w 448"/>
                <a:gd name="T3" fmla="*/ 147 h 147"/>
                <a:gd name="T4" fmla="*/ 0 w 448"/>
                <a:gd name="T5" fmla="*/ 14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8" h="147">
                  <a:moveTo>
                    <a:pt x="0" y="143"/>
                  </a:moveTo>
                  <a:cubicBezTo>
                    <a:pt x="0" y="143"/>
                    <a:pt x="215" y="56"/>
                    <a:pt x="448" y="147"/>
                  </a:cubicBezTo>
                  <a:cubicBezTo>
                    <a:pt x="448" y="147"/>
                    <a:pt x="269" y="0"/>
                    <a:pt x="0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ïśľiḋè"/>
            <p:cNvSpPr/>
            <p:nvPr/>
          </p:nvSpPr>
          <p:spPr bwMode="auto">
            <a:xfrm>
              <a:off x="3344" y="2270"/>
              <a:ext cx="1209" cy="1736"/>
            </a:xfrm>
            <a:custGeom>
              <a:avLst/>
              <a:gdLst>
                <a:gd name="T0" fmla="*/ 149 w 193"/>
                <a:gd name="T1" fmla="*/ 248 h 277"/>
                <a:gd name="T2" fmla="*/ 193 w 193"/>
                <a:gd name="T3" fmla="*/ 49 h 277"/>
                <a:gd name="T4" fmla="*/ 124 w 193"/>
                <a:gd name="T5" fmla="*/ 90 h 277"/>
                <a:gd name="T6" fmla="*/ 24 w 193"/>
                <a:gd name="T7" fmla="*/ 0 h 277"/>
                <a:gd name="T8" fmla="*/ 74 w 193"/>
                <a:gd name="T9" fmla="*/ 133 h 277"/>
                <a:gd name="T10" fmla="*/ 0 w 193"/>
                <a:gd name="T11" fmla="*/ 260 h 277"/>
                <a:gd name="T12" fmla="*/ 56 w 193"/>
                <a:gd name="T13" fmla="*/ 234 h 277"/>
                <a:gd name="T14" fmla="*/ 95 w 193"/>
                <a:gd name="T15" fmla="*/ 188 h 277"/>
                <a:gd name="T16" fmla="*/ 139 w 193"/>
                <a:gd name="T17" fmla="*/ 256 h 277"/>
                <a:gd name="T18" fmla="*/ 149 w 193"/>
                <a:gd name="T19" fmla="*/ 24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277">
                  <a:moveTo>
                    <a:pt x="149" y="248"/>
                  </a:moveTo>
                  <a:cubicBezTo>
                    <a:pt x="149" y="248"/>
                    <a:pt x="84" y="120"/>
                    <a:pt x="193" y="49"/>
                  </a:cubicBezTo>
                  <a:cubicBezTo>
                    <a:pt x="193" y="49"/>
                    <a:pt x="165" y="46"/>
                    <a:pt x="124" y="90"/>
                  </a:cubicBezTo>
                  <a:cubicBezTo>
                    <a:pt x="82" y="135"/>
                    <a:pt x="76" y="29"/>
                    <a:pt x="24" y="0"/>
                  </a:cubicBezTo>
                  <a:cubicBezTo>
                    <a:pt x="24" y="0"/>
                    <a:pt x="67" y="67"/>
                    <a:pt x="74" y="133"/>
                  </a:cubicBezTo>
                  <a:cubicBezTo>
                    <a:pt x="82" y="199"/>
                    <a:pt x="0" y="260"/>
                    <a:pt x="0" y="260"/>
                  </a:cubicBezTo>
                  <a:cubicBezTo>
                    <a:pt x="0" y="260"/>
                    <a:pt x="30" y="261"/>
                    <a:pt x="56" y="234"/>
                  </a:cubicBezTo>
                  <a:cubicBezTo>
                    <a:pt x="81" y="207"/>
                    <a:pt x="84" y="184"/>
                    <a:pt x="95" y="188"/>
                  </a:cubicBezTo>
                  <a:cubicBezTo>
                    <a:pt x="106" y="193"/>
                    <a:pt x="119" y="245"/>
                    <a:pt x="139" y="256"/>
                  </a:cubicBezTo>
                  <a:cubicBezTo>
                    <a:pt x="160" y="267"/>
                    <a:pt x="166" y="277"/>
                    <a:pt x="149" y="24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išḻíḑé"/>
            <p:cNvSpPr/>
            <p:nvPr/>
          </p:nvSpPr>
          <p:spPr bwMode="auto">
            <a:xfrm>
              <a:off x="4629" y="1850"/>
              <a:ext cx="914" cy="721"/>
            </a:xfrm>
            <a:custGeom>
              <a:avLst/>
              <a:gdLst>
                <a:gd name="T0" fmla="*/ 0 w 146"/>
                <a:gd name="T1" fmla="*/ 114 h 115"/>
                <a:gd name="T2" fmla="*/ 146 w 146"/>
                <a:gd name="T3" fmla="*/ 18 h 115"/>
                <a:gd name="T4" fmla="*/ 0 w 146"/>
                <a:gd name="T5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115">
                  <a:moveTo>
                    <a:pt x="0" y="114"/>
                  </a:moveTo>
                  <a:cubicBezTo>
                    <a:pt x="0" y="114"/>
                    <a:pt x="31" y="0"/>
                    <a:pt x="146" y="18"/>
                  </a:cubicBezTo>
                  <a:cubicBezTo>
                    <a:pt x="146" y="18"/>
                    <a:pt x="126" y="115"/>
                    <a:pt x="0" y="114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ïS1íḓe"/>
            <p:cNvSpPr/>
            <p:nvPr/>
          </p:nvSpPr>
          <p:spPr bwMode="auto">
            <a:xfrm>
              <a:off x="4246" y="1787"/>
              <a:ext cx="621" cy="715"/>
            </a:xfrm>
            <a:custGeom>
              <a:avLst/>
              <a:gdLst>
                <a:gd name="T0" fmla="*/ 48 w 99"/>
                <a:gd name="T1" fmla="*/ 114 h 114"/>
                <a:gd name="T2" fmla="*/ 56 w 99"/>
                <a:gd name="T3" fmla="*/ 0 h 114"/>
                <a:gd name="T4" fmla="*/ 48 w 99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14">
                  <a:moveTo>
                    <a:pt x="48" y="114"/>
                  </a:moveTo>
                  <a:cubicBezTo>
                    <a:pt x="48" y="114"/>
                    <a:pt x="0" y="53"/>
                    <a:pt x="56" y="0"/>
                  </a:cubicBezTo>
                  <a:cubicBezTo>
                    <a:pt x="56" y="0"/>
                    <a:pt x="99" y="49"/>
                    <a:pt x="48" y="114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íṣ1ïḑe"/>
            <p:cNvSpPr/>
            <p:nvPr/>
          </p:nvSpPr>
          <p:spPr bwMode="auto">
            <a:xfrm>
              <a:off x="4647" y="1367"/>
              <a:ext cx="596" cy="665"/>
            </a:xfrm>
            <a:custGeom>
              <a:avLst/>
              <a:gdLst>
                <a:gd name="T0" fmla="*/ 26 w 95"/>
                <a:gd name="T1" fmla="*/ 106 h 106"/>
                <a:gd name="T2" fmla="*/ 70 w 95"/>
                <a:gd name="T3" fmla="*/ 0 h 106"/>
                <a:gd name="T4" fmla="*/ 26 w 95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106">
                  <a:moveTo>
                    <a:pt x="26" y="106"/>
                  </a:moveTo>
                  <a:cubicBezTo>
                    <a:pt x="26" y="106"/>
                    <a:pt x="0" y="33"/>
                    <a:pt x="70" y="0"/>
                  </a:cubicBezTo>
                  <a:cubicBezTo>
                    <a:pt x="70" y="0"/>
                    <a:pt x="95" y="60"/>
                    <a:pt x="26" y="106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ïśliḋé"/>
            <p:cNvSpPr/>
            <p:nvPr/>
          </p:nvSpPr>
          <p:spPr bwMode="auto">
            <a:xfrm>
              <a:off x="3212" y="960"/>
              <a:ext cx="608" cy="721"/>
            </a:xfrm>
            <a:custGeom>
              <a:avLst/>
              <a:gdLst>
                <a:gd name="T0" fmla="*/ 57 w 97"/>
                <a:gd name="T1" fmla="*/ 115 h 115"/>
                <a:gd name="T2" fmla="*/ 47 w 97"/>
                <a:gd name="T3" fmla="*/ 0 h 115"/>
                <a:gd name="T4" fmla="*/ 57 w 97"/>
                <a:gd name="T5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15">
                  <a:moveTo>
                    <a:pt x="57" y="115"/>
                  </a:moveTo>
                  <a:cubicBezTo>
                    <a:pt x="57" y="115"/>
                    <a:pt x="0" y="61"/>
                    <a:pt x="47" y="0"/>
                  </a:cubicBezTo>
                  <a:cubicBezTo>
                    <a:pt x="47" y="0"/>
                    <a:pt x="97" y="43"/>
                    <a:pt x="57" y="115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íş1ïḑê"/>
            <p:cNvSpPr/>
            <p:nvPr/>
          </p:nvSpPr>
          <p:spPr bwMode="auto">
            <a:xfrm>
              <a:off x="2504" y="1768"/>
              <a:ext cx="502" cy="446"/>
            </a:xfrm>
            <a:custGeom>
              <a:avLst/>
              <a:gdLst>
                <a:gd name="T0" fmla="*/ 80 w 80"/>
                <a:gd name="T1" fmla="*/ 51 h 71"/>
                <a:gd name="T2" fmla="*/ 0 w 80"/>
                <a:gd name="T3" fmla="*/ 20 h 71"/>
                <a:gd name="T4" fmla="*/ 80 w 80"/>
                <a:gd name="T5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71">
                  <a:moveTo>
                    <a:pt x="80" y="51"/>
                  </a:moveTo>
                  <a:cubicBezTo>
                    <a:pt x="80" y="51"/>
                    <a:pt x="25" y="71"/>
                    <a:pt x="0" y="20"/>
                  </a:cubicBezTo>
                  <a:cubicBezTo>
                    <a:pt x="0" y="20"/>
                    <a:pt x="45" y="0"/>
                    <a:pt x="80" y="51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ïṧļïḋê"/>
            <p:cNvSpPr/>
            <p:nvPr/>
          </p:nvSpPr>
          <p:spPr bwMode="auto">
            <a:xfrm>
              <a:off x="5111" y="2483"/>
              <a:ext cx="664" cy="596"/>
            </a:xfrm>
            <a:custGeom>
              <a:avLst/>
              <a:gdLst>
                <a:gd name="T0" fmla="*/ 106 w 106"/>
                <a:gd name="T1" fmla="*/ 70 h 95"/>
                <a:gd name="T2" fmla="*/ 0 w 106"/>
                <a:gd name="T3" fmla="*/ 24 h 95"/>
                <a:gd name="T4" fmla="*/ 106 w 106"/>
                <a:gd name="T5" fmla="*/ 7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95">
                  <a:moveTo>
                    <a:pt x="106" y="70"/>
                  </a:moveTo>
                  <a:cubicBezTo>
                    <a:pt x="106" y="70"/>
                    <a:pt x="32" y="95"/>
                    <a:pt x="0" y="24"/>
                  </a:cubicBezTo>
                  <a:cubicBezTo>
                    <a:pt x="0" y="24"/>
                    <a:pt x="61" y="0"/>
                    <a:pt x="106" y="70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išļïďé"/>
            <p:cNvSpPr/>
            <p:nvPr/>
          </p:nvSpPr>
          <p:spPr bwMode="auto">
            <a:xfrm>
              <a:off x="3776" y="2051"/>
              <a:ext cx="646" cy="752"/>
            </a:xfrm>
            <a:custGeom>
              <a:avLst/>
              <a:gdLst>
                <a:gd name="T0" fmla="*/ 38 w 103"/>
                <a:gd name="T1" fmla="*/ 120 h 120"/>
                <a:gd name="T2" fmla="*/ 68 w 103"/>
                <a:gd name="T3" fmla="*/ 0 h 120"/>
                <a:gd name="T4" fmla="*/ 38 w 103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20">
                  <a:moveTo>
                    <a:pt x="38" y="120"/>
                  </a:moveTo>
                  <a:cubicBezTo>
                    <a:pt x="38" y="120"/>
                    <a:pt x="0" y="40"/>
                    <a:pt x="68" y="0"/>
                  </a:cubicBezTo>
                  <a:cubicBezTo>
                    <a:pt x="68" y="0"/>
                    <a:pt x="103" y="66"/>
                    <a:pt x="38" y="120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ïśľîḑè"/>
            <p:cNvSpPr/>
            <p:nvPr/>
          </p:nvSpPr>
          <p:spPr bwMode="auto">
            <a:xfrm>
              <a:off x="4610" y="2558"/>
              <a:ext cx="633" cy="577"/>
            </a:xfrm>
            <a:custGeom>
              <a:avLst/>
              <a:gdLst>
                <a:gd name="T0" fmla="*/ 101 w 101"/>
                <a:gd name="T1" fmla="*/ 74 h 92"/>
                <a:gd name="T2" fmla="*/ 0 w 101"/>
                <a:gd name="T3" fmla="*/ 19 h 92"/>
                <a:gd name="T4" fmla="*/ 101 w 101"/>
                <a:gd name="T5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92">
                  <a:moveTo>
                    <a:pt x="101" y="74"/>
                  </a:moveTo>
                  <a:cubicBezTo>
                    <a:pt x="101" y="74"/>
                    <a:pt x="25" y="92"/>
                    <a:pt x="0" y="19"/>
                  </a:cubicBezTo>
                  <a:cubicBezTo>
                    <a:pt x="0" y="19"/>
                    <a:pt x="63" y="0"/>
                    <a:pt x="101" y="74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íšḷíḋe"/>
            <p:cNvSpPr/>
            <p:nvPr/>
          </p:nvSpPr>
          <p:spPr bwMode="auto">
            <a:xfrm>
              <a:off x="2805" y="1348"/>
              <a:ext cx="733" cy="928"/>
            </a:xfrm>
            <a:custGeom>
              <a:avLst/>
              <a:gdLst>
                <a:gd name="T0" fmla="*/ 113 w 117"/>
                <a:gd name="T1" fmla="*/ 148 h 148"/>
                <a:gd name="T2" fmla="*/ 19 w 117"/>
                <a:gd name="T3" fmla="*/ 0 h 148"/>
                <a:gd name="T4" fmla="*/ 113 w 117"/>
                <a:gd name="T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148">
                  <a:moveTo>
                    <a:pt x="113" y="148"/>
                  </a:moveTo>
                  <a:cubicBezTo>
                    <a:pt x="113" y="148"/>
                    <a:pt x="0" y="116"/>
                    <a:pt x="19" y="0"/>
                  </a:cubicBezTo>
                  <a:cubicBezTo>
                    <a:pt x="19" y="0"/>
                    <a:pt x="117" y="22"/>
                    <a:pt x="113" y="148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Sļiďé"/>
            <p:cNvSpPr/>
            <p:nvPr/>
          </p:nvSpPr>
          <p:spPr bwMode="auto">
            <a:xfrm>
              <a:off x="2761" y="2032"/>
              <a:ext cx="721" cy="620"/>
            </a:xfrm>
            <a:custGeom>
              <a:avLst/>
              <a:gdLst>
                <a:gd name="T0" fmla="*/ 115 w 115"/>
                <a:gd name="T1" fmla="*/ 51 h 99"/>
                <a:gd name="T2" fmla="*/ 0 w 115"/>
                <a:gd name="T3" fmla="*/ 43 h 99"/>
                <a:gd name="T4" fmla="*/ 115 w 115"/>
                <a:gd name="T5" fmla="*/ 5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99">
                  <a:moveTo>
                    <a:pt x="115" y="51"/>
                  </a:moveTo>
                  <a:cubicBezTo>
                    <a:pt x="115" y="51"/>
                    <a:pt x="53" y="99"/>
                    <a:pt x="0" y="43"/>
                  </a:cubicBezTo>
                  <a:cubicBezTo>
                    <a:pt x="0" y="43"/>
                    <a:pt x="50" y="0"/>
                    <a:pt x="115" y="51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í$ľiḍê"/>
            <p:cNvSpPr/>
            <p:nvPr/>
          </p:nvSpPr>
          <p:spPr bwMode="auto">
            <a:xfrm>
              <a:off x="3457" y="1336"/>
              <a:ext cx="871" cy="965"/>
            </a:xfrm>
            <a:custGeom>
              <a:avLst/>
              <a:gdLst>
                <a:gd name="T0" fmla="*/ 113 w 139"/>
                <a:gd name="T1" fmla="*/ 0 h 154"/>
                <a:gd name="T2" fmla="*/ 28 w 139"/>
                <a:gd name="T3" fmla="*/ 154 h 154"/>
                <a:gd name="T4" fmla="*/ 113 w 139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54">
                  <a:moveTo>
                    <a:pt x="113" y="0"/>
                  </a:moveTo>
                  <a:cubicBezTo>
                    <a:pt x="113" y="0"/>
                    <a:pt x="139" y="116"/>
                    <a:pt x="28" y="154"/>
                  </a:cubicBezTo>
                  <a:cubicBezTo>
                    <a:pt x="28" y="154"/>
                    <a:pt x="0" y="57"/>
                    <a:pt x="113" y="0"/>
                  </a:cubicBezTo>
                  <a:close/>
                </a:path>
              </a:pathLst>
            </a:custGeom>
            <a:solidFill>
              <a:srgbClr val="9AB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89128" y="1231115"/>
            <a:ext cx="3493362" cy="1261686"/>
            <a:chOff x="889128" y="1231115"/>
            <a:chExt cx="3493362" cy="1261686"/>
          </a:xfrm>
        </p:grpSpPr>
        <p:sp>
          <p:nvSpPr>
            <p:cNvPr id="23" name="ísḷíḓê"/>
            <p:cNvSpPr/>
            <p:nvPr/>
          </p:nvSpPr>
          <p:spPr>
            <a:xfrm flipH="1">
              <a:off x="889128" y="1615737"/>
              <a:ext cx="528370" cy="528370"/>
            </a:xfrm>
            <a:prstGeom prst="roundRect">
              <a:avLst/>
            </a:prstGeom>
            <a:solidFill>
              <a:srgbClr val="8EB6B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01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41721" y="1231115"/>
              <a:ext cx="2840769" cy="1261686"/>
              <a:chOff x="1658668" y="1857911"/>
              <a:chExt cx="2840769" cy="1261686"/>
            </a:xfrm>
          </p:grpSpPr>
          <p:sp>
            <p:nvSpPr>
              <p:cNvPr id="27" name="TextBox 13"/>
              <p:cNvSpPr txBox="1"/>
              <p:nvPr/>
            </p:nvSpPr>
            <p:spPr>
              <a:xfrm>
                <a:off x="1818500" y="1857911"/>
                <a:ext cx="211128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912495">
                  <a:spcBef>
                    <a:spcPct val="20000"/>
                  </a:spcBef>
                  <a:defRPr/>
                </a:pP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氯化钠</a:t>
                </a:r>
                <a:r>
                  <a:rPr lang="en-US" altLang="zh-CN" sz="3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NaCl</a:t>
                </a: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658668" y="2596377"/>
                <a:ext cx="284076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食盐的主要成分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6544" y="3139752"/>
            <a:ext cx="3728647" cy="1162976"/>
            <a:chOff x="926544" y="3139752"/>
            <a:chExt cx="3728647" cy="1162976"/>
          </a:xfrm>
        </p:grpSpPr>
        <p:sp>
          <p:nvSpPr>
            <p:cNvPr id="24" name="îSḻíḓe"/>
            <p:cNvSpPr/>
            <p:nvPr/>
          </p:nvSpPr>
          <p:spPr>
            <a:xfrm flipH="1">
              <a:off x="926544" y="3408055"/>
              <a:ext cx="528370" cy="528370"/>
            </a:xfrm>
            <a:prstGeom prst="roundRect">
              <a:avLst/>
            </a:prstGeom>
            <a:solidFill>
              <a:srgbClr val="F38AA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03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579136" y="3139752"/>
              <a:ext cx="3076055" cy="1162976"/>
              <a:chOff x="1743669" y="1835517"/>
              <a:chExt cx="3076055" cy="1162976"/>
            </a:xfrm>
          </p:grpSpPr>
          <p:sp>
            <p:nvSpPr>
              <p:cNvPr id="30" name="TextBox 13"/>
              <p:cNvSpPr txBox="1"/>
              <p:nvPr/>
            </p:nvSpPr>
            <p:spPr>
              <a:xfrm>
                <a:off x="1781085" y="1835517"/>
                <a:ext cx="2765938" cy="1083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912495">
                  <a:spcBef>
                    <a:spcPct val="20000"/>
                  </a:spcBef>
                  <a:defRPr/>
                </a:pP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碳酸钠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Na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2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CO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3</a:t>
                </a:r>
                <a:endParaRPr lang="en-US" altLang="zh-CN" sz="32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  <a:p>
                <a:pPr defTabSz="912495">
                  <a:spcBef>
                    <a:spcPct val="20000"/>
                  </a:spcBef>
                  <a:defRPr/>
                </a:pP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743669" y="2475273"/>
                <a:ext cx="307605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俗称：苏打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、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纯碱</a:t>
                </a:r>
                <a:endParaRPr lang="zh-CN" altLang="en-US" sz="2800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926544" y="4856892"/>
            <a:ext cx="4645726" cy="1125978"/>
            <a:chOff x="926544" y="4856892"/>
            <a:chExt cx="4645726" cy="1125978"/>
          </a:xfrm>
        </p:grpSpPr>
        <p:sp>
          <p:nvSpPr>
            <p:cNvPr id="25" name="íṧľíḍê"/>
            <p:cNvSpPr/>
            <p:nvPr/>
          </p:nvSpPr>
          <p:spPr>
            <a:xfrm flipH="1">
              <a:off x="926544" y="4955995"/>
              <a:ext cx="528370" cy="528370"/>
            </a:xfrm>
            <a:prstGeom prst="roundRect">
              <a:avLst/>
            </a:prstGeom>
            <a:solidFill>
              <a:srgbClr val="F1CFA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05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606635" y="4856892"/>
              <a:ext cx="3965635" cy="1125978"/>
              <a:chOff x="1772373" y="1857911"/>
              <a:chExt cx="3965635" cy="1125978"/>
            </a:xfrm>
          </p:grpSpPr>
          <p:sp>
            <p:nvSpPr>
              <p:cNvPr id="33" name="TextBox 13"/>
              <p:cNvSpPr txBox="1"/>
              <p:nvPr/>
            </p:nvSpPr>
            <p:spPr>
              <a:xfrm>
                <a:off x="1818500" y="1857911"/>
                <a:ext cx="3919508" cy="1083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912495">
                  <a:spcBef>
                    <a:spcPct val="20000"/>
                  </a:spcBef>
                  <a:defRPr/>
                </a:pP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碳酸氢钠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NaHCO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3</a:t>
                </a:r>
                <a:endParaRPr lang="en-US" altLang="zh-CN" sz="32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  <a:p>
                <a:pPr defTabSz="912495">
                  <a:spcBef>
                    <a:spcPct val="20000"/>
                  </a:spcBef>
                  <a:defRPr/>
                </a:pP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72373" y="2460669"/>
                <a:ext cx="24938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俗称：小苏打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631650" y="1208710"/>
            <a:ext cx="4560350" cy="1176468"/>
            <a:chOff x="7631650" y="1208710"/>
            <a:chExt cx="4560350" cy="1176468"/>
          </a:xfrm>
        </p:grpSpPr>
        <p:sp>
          <p:nvSpPr>
            <p:cNvPr id="20" name="ísḷíḓê"/>
            <p:cNvSpPr/>
            <p:nvPr/>
          </p:nvSpPr>
          <p:spPr>
            <a:xfrm flipH="1">
              <a:off x="11205168" y="1435197"/>
              <a:ext cx="528370" cy="528370"/>
            </a:xfrm>
            <a:prstGeom prst="roundRect">
              <a:avLst/>
            </a:prstGeom>
            <a:solidFill>
              <a:srgbClr val="8EB6B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631650" y="1208710"/>
              <a:ext cx="4560350" cy="1176468"/>
              <a:chOff x="7546657" y="1800672"/>
              <a:chExt cx="4560350" cy="1176468"/>
            </a:xfrm>
          </p:grpSpPr>
          <p:sp>
            <p:nvSpPr>
              <p:cNvPr id="36" name="TextBox 13"/>
              <p:cNvSpPr txBox="1"/>
              <p:nvPr/>
            </p:nvSpPr>
            <p:spPr>
              <a:xfrm>
                <a:off x="8261314" y="1800672"/>
                <a:ext cx="2613243" cy="1083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912495">
                  <a:spcBef>
                    <a:spcPct val="20000"/>
                  </a:spcBef>
                  <a:defRPr/>
                </a:pP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碳酸钙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CaCO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3</a:t>
                </a:r>
                <a:endParaRPr lang="en-US" altLang="zh-CN" sz="32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  <a:p>
                <a:pPr defTabSz="912495">
                  <a:spcBef>
                    <a:spcPct val="20000"/>
                  </a:spcBef>
                  <a:defRPr/>
                </a:pP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546657" y="2453920"/>
                <a:ext cx="456035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大理石、石灰石的主要成分</a:t>
                </a:r>
                <a:r>
                  <a:rPr lang="en-US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955915" y="3109023"/>
            <a:ext cx="3777623" cy="1126823"/>
            <a:chOff x="7955915" y="3109023"/>
            <a:chExt cx="3777623" cy="1126823"/>
          </a:xfrm>
        </p:grpSpPr>
        <p:sp>
          <p:nvSpPr>
            <p:cNvPr id="21" name="îSḻíḓe"/>
            <p:cNvSpPr/>
            <p:nvPr/>
          </p:nvSpPr>
          <p:spPr>
            <a:xfrm flipH="1">
              <a:off x="11205168" y="3357607"/>
              <a:ext cx="528370" cy="528370"/>
            </a:xfrm>
            <a:prstGeom prst="roundRect">
              <a:avLst/>
            </a:prstGeom>
            <a:solidFill>
              <a:srgbClr val="F38AA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7955915" y="3109023"/>
              <a:ext cx="3394029" cy="1126823"/>
              <a:chOff x="7604959" y="1521101"/>
              <a:chExt cx="3394029" cy="1126823"/>
            </a:xfrm>
          </p:grpSpPr>
          <p:sp>
            <p:nvSpPr>
              <p:cNvPr id="39" name="TextBox 13"/>
              <p:cNvSpPr txBox="1"/>
              <p:nvPr/>
            </p:nvSpPr>
            <p:spPr>
              <a:xfrm>
                <a:off x="7842178" y="1521101"/>
                <a:ext cx="2538499" cy="1083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912495">
                  <a:spcBef>
                    <a:spcPct val="20000"/>
                  </a:spcBef>
                  <a:defRPr/>
                </a:pP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碳酸钾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K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2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CO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3</a:t>
                </a:r>
                <a:endParaRPr lang="en-US" altLang="zh-CN" sz="32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  <a:p>
                <a:pPr algn="r" defTabSz="912495">
                  <a:spcBef>
                    <a:spcPct val="20000"/>
                  </a:spcBef>
                  <a:defRPr/>
                </a:pP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7604959" y="2124704"/>
                <a:ext cx="339402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草木灰的主要成分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31651" y="4745857"/>
            <a:ext cx="4132549" cy="1237013"/>
            <a:chOff x="7631651" y="4745857"/>
            <a:chExt cx="4132549" cy="1237013"/>
          </a:xfrm>
        </p:grpSpPr>
        <p:sp>
          <p:nvSpPr>
            <p:cNvPr id="22" name="íṧľíḍê"/>
            <p:cNvSpPr/>
            <p:nvPr/>
          </p:nvSpPr>
          <p:spPr>
            <a:xfrm flipH="1">
              <a:off x="11235830" y="4899953"/>
              <a:ext cx="528370" cy="528370"/>
            </a:xfrm>
            <a:prstGeom prst="roundRect">
              <a:avLst/>
            </a:prstGeom>
            <a:solidFill>
              <a:srgbClr val="F1CFA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06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7631651" y="4745857"/>
              <a:ext cx="3309332" cy="1237013"/>
              <a:chOff x="7604960" y="1616861"/>
              <a:chExt cx="3309332" cy="1237013"/>
            </a:xfrm>
          </p:grpSpPr>
          <p:sp>
            <p:nvSpPr>
              <p:cNvPr id="42" name="TextBox 13"/>
              <p:cNvSpPr txBox="1"/>
              <p:nvPr/>
            </p:nvSpPr>
            <p:spPr>
              <a:xfrm>
                <a:off x="7604960" y="1616861"/>
                <a:ext cx="3309332" cy="1083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r" defTabSz="912495">
                  <a:spcBef>
                    <a:spcPct val="20000"/>
                  </a:spcBef>
                  <a:defRPr/>
                </a:pPr>
                <a:r>
                  <a:rPr lang="zh-CN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亚硝酸</a:t>
                </a:r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钠</a:t>
                </a:r>
                <a:r>
                  <a:rPr lang="en-US" altLang="zh-CN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NaNO</a:t>
                </a:r>
                <a:r>
                  <a:rPr lang="en-US" altLang="zh-CN" sz="3200" baseline="-25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2</a:t>
                </a:r>
                <a:endParaRPr lang="en-US" altLang="zh-CN" sz="32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  <a:p>
                <a:pPr algn="r" defTabSz="912495">
                  <a:spcBef>
                    <a:spcPct val="20000"/>
                  </a:spcBef>
                  <a:defRPr/>
                </a:pPr>
                <a:endPara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929224" y="2330654"/>
                <a:ext cx="24938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工业用盐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51263" y="914404"/>
          <a:ext cx="9968682" cy="5651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784"/>
                <a:gridCol w="2084294"/>
                <a:gridCol w="2061045"/>
                <a:gridCol w="2161332"/>
                <a:gridCol w="1985227"/>
              </a:tblGrid>
              <a:tr h="10774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0" kern="1200" dirty="0" smtClean="0">
                          <a:solidFill>
                            <a:schemeClr val="l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氯化钠</a:t>
                      </a:r>
                      <a:endParaRPr lang="zh-CN" altLang="en-US" sz="3600" b="0" kern="1200" dirty="0">
                        <a:solidFill>
                          <a:schemeClr val="l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600" b="0" kern="1200" dirty="0" smtClean="0">
                          <a:solidFill>
                            <a:schemeClr val="l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碳酸钠</a:t>
                      </a:r>
                      <a:endParaRPr lang="zh-CN" altLang="en-US" sz="3600" b="0" kern="1200" dirty="0">
                        <a:solidFill>
                          <a:schemeClr val="l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600" b="0" kern="1200" dirty="0" smtClean="0">
                          <a:solidFill>
                            <a:schemeClr val="l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碳酸氢钠</a:t>
                      </a:r>
                      <a:endParaRPr lang="zh-CN" altLang="en-US" sz="3600" b="0" kern="1200" dirty="0">
                        <a:solidFill>
                          <a:schemeClr val="l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600" b="0" kern="1200" dirty="0" smtClean="0">
                          <a:solidFill>
                            <a:schemeClr val="l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碳酸钙</a:t>
                      </a:r>
                      <a:endParaRPr lang="zh-CN" altLang="en-US" sz="3600" b="0" kern="1200" dirty="0">
                        <a:solidFill>
                          <a:schemeClr val="l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/>
                </a:tc>
              </a:tr>
              <a:tr h="739240"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化学式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endParaRPr lang="zh-CN" alt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altLang="zh-CN" sz="28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2800" kern="1200" baseline="-250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kern="1200" baseline="-250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NaHCO</a:t>
                      </a:r>
                      <a:r>
                        <a:rPr lang="en-US" altLang="zh-CN" sz="2800" kern="1200" baseline="-250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kern="1200" baseline="-250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en-US" altLang="zh-CN" sz="2800" kern="1200" baseline="-250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kern="1200" baseline="-250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11309"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颜色、状态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白色固体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26142"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溶解性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32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易溶于水</a:t>
                      </a:r>
                      <a:endParaRPr lang="zh-CN" altLang="en-US" sz="3200" kern="1200" dirty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2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难溶于水</a:t>
                      </a:r>
                      <a:endParaRPr lang="zh-CN" altLang="en-US" sz="3200" kern="1200" dirty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</a:tr>
              <a:tr h="2154987"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用途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调味品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融雪剂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配置生理盐水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农业选种等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玻璃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造纸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纺织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洗涤剂</a:t>
                      </a:r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的生产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zh-CN" altLang="en-US" sz="2400" kern="1200" dirty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烘焙糕点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发酵粉</a:t>
                      </a:r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的主要成分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治疗胃酸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zh-CN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过多</a:t>
                      </a:r>
                      <a:endParaRPr lang="zh-CN" altLang="en-US" sz="2400" kern="1200" dirty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建筑材料</a:t>
                      </a:r>
                      <a:endParaRPr lang="en-US" altLang="zh-CN" sz="2400" kern="1200" dirty="0" smtClean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补钙剂</a:t>
                      </a:r>
                      <a:endParaRPr lang="zh-CN" altLang="en-US" sz="2400" kern="1200" dirty="0">
                        <a:solidFill>
                          <a:schemeClr val="dk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317766" y="140222"/>
            <a:ext cx="6454633" cy="666551"/>
          </a:xfrm>
          <a:prstGeom prst="rect">
            <a:avLst/>
          </a:prstGeom>
          <a:solidFill>
            <a:srgbClr val="F1CFA5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1539642" y="251172"/>
            <a:ext cx="6010880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（二）常见的盐的物理性质及用途</a:t>
            </a:r>
            <a:endParaRPr lang="zh-CN" altLang="en-US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0135" y="941604"/>
            <a:ext cx="11371729" cy="563749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dirty="0" smtClean="0"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13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天津）</a:t>
            </a:r>
            <a:r>
              <a:rPr lang="zh-CN" altLang="zh-CN" dirty="0" smtClean="0">
                <a:latin typeface="+mn-ea"/>
              </a:rPr>
              <a:t>焙制</a:t>
            </a:r>
            <a:r>
              <a:rPr lang="zh-CN" altLang="zh-CN" dirty="0">
                <a:latin typeface="+mn-ea"/>
              </a:rPr>
              <a:t>糕点所用的发酵粉的主要成分之一</a:t>
            </a:r>
            <a:r>
              <a:rPr lang="zh-CN" altLang="zh-CN" dirty="0" smtClean="0">
                <a:latin typeface="+mn-ea"/>
              </a:rPr>
              <a:t>是</a:t>
            </a:r>
            <a:r>
              <a:rPr lang="zh-CN" altLang="zh-CN" u="sng" dirty="0">
                <a:latin typeface="+mn-ea"/>
              </a:rPr>
              <a:t>　</a:t>
            </a:r>
            <a:r>
              <a:rPr lang="en-US" altLang="zh-CN" u="sng" dirty="0">
                <a:latin typeface="+mn-ea"/>
              </a:rPr>
              <a:t>      </a:t>
            </a:r>
            <a:r>
              <a:rPr lang="zh-CN" altLang="zh-CN" u="sng" dirty="0">
                <a:latin typeface="+mn-ea"/>
              </a:rPr>
              <a:t>　</a:t>
            </a:r>
            <a:r>
              <a:rPr lang="zh-CN" altLang="zh-CN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dirty="0" smtClean="0"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14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天津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dirty="0" smtClean="0">
                <a:latin typeface="+mn-ea"/>
              </a:rPr>
              <a:t>可用</a:t>
            </a:r>
            <a:r>
              <a:rPr lang="zh-CN" altLang="zh-CN" dirty="0">
                <a:latin typeface="+mn-ea"/>
              </a:rPr>
              <a:t>于炒菜调味的</a:t>
            </a:r>
            <a:r>
              <a:rPr lang="zh-CN" altLang="zh-CN" dirty="0" smtClean="0">
                <a:latin typeface="+mn-ea"/>
              </a:rPr>
              <a:t>是</a:t>
            </a:r>
            <a:r>
              <a:rPr lang="en-US" altLang="zh-CN" dirty="0" smtClean="0">
                <a:latin typeface="+mn-ea"/>
              </a:rPr>
              <a:t>_____</a:t>
            </a:r>
            <a:r>
              <a:rPr lang="zh-CN" altLang="zh-CN" u="sng" dirty="0">
                <a:latin typeface="+mn-ea"/>
              </a:rPr>
              <a:t>　　</a:t>
            </a:r>
            <a:r>
              <a:rPr lang="en-US" altLang="zh-CN" u="sng" dirty="0">
                <a:latin typeface="+mn-ea"/>
              </a:rPr>
              <a:t>      </a:t>
            </a:r>
            <a:r>
              <a:rPr lang="zh-CN" altLang="zh-CN" u="sng" dirty="0">
                <a:latin typeface="+mn-ea"/>
              </a:rPr>
              <a:t>　</a:t>
            </a:r>
            <a:endParaRPr lang="zh-CN" altLang="zh-CN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 smtClean="0">
                <a:latin typeface="+mn-ea"/>
              </a:rPr>
              <a:t>          </a:t>
            </a:r>
            <a:r>
              <a:rPr lang="zh-CN" altLang="zh-CN" dirty="0" smtClean="0">
                <a:latin typeface="+mn-ea"/>
              </a:rPr>
              <a:t>配置</a:t>
            </a:r>
            <a:r>
              <a:rPr lang="zh-CN" altLang="en-US" dirty="0" smtClean="0">
                <a:latin typeface="+mn-ea"/>
              </a:rPr>
              <a:t>糕</a:t>
            </a:r>
            <a:r>
              <a:rPr lang="zh-CN" altLang="zh-CN" dirty="0" smtClean="0">
                <a:latin typeface="+mn-ea"/>
              </a:rPr>
              <a:t>点</a:t>
            </a:r>
            <a:r>
              <a:rPr lang="zh-CN" altLang="zh-CN" dirty="0">
                <a:latin typeface="+mn-ea"/>
              </a:rPr>
              <a:t>所用的发酵粉的主要成分之一是</a:t>
            </a:r>
            <a:r>
              <a:rPr lang="zh-CN" altLang="zh-CN" u="sng" dirty="0">
                <a:latin typeface="+mn-ea"/>
              </a:rPr>
              <a:t>　</a:t>
            </a:r>
            <a:r>
              <a:rPr lang="en-US" altLang="zh-CN" u="sng" dirty="0">
                <a:latin typeface="+mn-ea"/>
              </a:rPr>
              <a:t>      </a:t>
            </a:r>
            <a:r>
              <a:rPr lang="zh-CN" altLang="zh-CN" u="sng" dirty="0">
                <a:latin typeface="+mn-ea"/>
              </a:rPr>
              <a:t>　</a:t>
            </a:r>
            <a:r>
              <a:rPr lang="zh-CN" altLang="zh-CN" dirty="0" smtClean="0">
                <a:latin typeface="+mn-ea"/>
              </a:rPr>
              <a:t>．</a:t>
            </a:r>
            <a:endParaRPr lang="en-US" altLang="zh-CN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dirty="0" smtClean="0"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17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天津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dirty="0" smtClean="0">
                <a:latin typeface="+mn-ea"/>
              </a:rPr>
              <a:t>可用</a:t>
            </a:r>
            <a:r>
              <a:rPr lang="zh-CN" altLang="zh-CN" dirty="0">
                <a:latin typeface="+mn-ea"/>
              </a:rPr>
              <a:t>于配制生理盐水的</a:t>
            </a:r>
            <a:r>
              <a:rPr lang="zh-CN" altLang="zh-CN" dirty="0" smtClean="0">
                <a:latin typeface="+mn-ea"/>
              </a:rPr>
              <a:t>是</a:t>
            </a:r>
            <a:r>
              <a:rPr lang="en-US" altLang="zh-CN" dirty="0">
                <a:latin typeface="+mn-ea"/>
              </a:rPr>
              <a:t>_____ </a:t>
            </a:r>
            <a:endParaRPr lang="en-US" altLang="zh-CN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 smtClean="0">
                <a:latin typeface="+mn-ea"/>
              </a:rPr>
              <a:t>          </a:t>
            </a:r>
            <a:r>
              <a:rPr lang="zh-CN" altLang="zh-CN" dirty="0" smtClean="0">
                <a:latin typeface="+mn-ea"/>
              </a:rPr>
              <a:t>可作补钙剂的是</a:t>
            </a:r>
            <a:r>
              <a:rPr lang="en-US" altLang="zh-CN" dirty="0" smtClean="0">
                <a:latin typeface="+mn-ea"/>
              </a:rPr>
              <a:t>__________</a:t>
            </a:r>
            <a:r>
              <a:rPr lang="zh-CN" altLang="zh-CN" u="sng" dirty="0" smtClean="0">
                <a:latin typeface="+mn-ea"/>
              </a:rPr>
              <a:t>　</a:t>
            </a:r>
            <a:endParaRPr lang="en-US" altLang="zh-CN" dirty="0" smtClean="0">
              <a:solidFill>
                <a:schemeClr val="accent1">
                  <a:lumMod val="7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dirty="0" smtClean="0"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19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天津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dirty="0" smtClean="0">
                <a:latin typeface="+mn-ea"/>
              </a:rPr>
              <a:t>用于</a:t>
            </a:r>
            <a:r>
              <a:rPr lang="zh-CN" altLang="zh-CN" dirty="0">
                <a:latin typeface="+mn-ea"/>
              </a:rPr>
              <a:t>炒菜调味的是</a:t>
            </a:r>
            <a:r>
              <a:rPr lang="en-US" altLang="zh-CN" dirty="0">
                <a:latin typeface="+mn-ea"/>
              </a:rPr>
              <a:t>______ </a:t>
            </a:r>
            <a:r>
              <a:rPr lang="zh-CN" altLang="zh-CN" u="sng" dirty="0">
                <a:latin typeface="+mn-ea"/>
              </a:rPr>
              <a:t>　</a:t>
            </a:r>
            <a:r>
              <a:rPr lang="en-US" altLang="zh-CN" u="sng" dirty="0">
                <a:latin typeface="+mn-ea"/>
              </a:rPr>
              <a:t>   </a:t>
            </a:r>
            <a:r>
              <a:rPr lang="zh-CN" altLang="zh-CN" u="sng" dirty="0">
                <a:latin typeface="+mn-ea"/>
              </a:rPr>
              <a:t>　</a:t>
            </a:r>
            <a:endParaRPr lang="zh-CN" altLang="zh-CN" dirty="0">
              <a:latin typeface="+mn-ea"/>
            </a:endParaRPr>
          </a:p>
          <a:p>
            <a:pPr marL="0" indent="0">
              <a:buNone/>
            </a:pPr>
            <a:r>
              <a:rPr lang="zh-CN" altLang="zh-CN" u="sng" dirty="0">
                <a:latin typeface="+mn-ea"/>
              </a:rPr>
              <a:t>　</a:t>
            </a:r>
            <a:endParaRPr lang="zh-CN" altLang="en-US" dirty="0">
              <a:latin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91282" y="941294"/>
            <a:ext cx="1826141" cy="2081882"/>
            <a:chOff x="8691282" y="941294"/>
            <a:chExt cx="1826141" cy="2081882"/>
          </a:xfrm>
        </p:grpSpPr>
        <p:sp>
          <p:nvSpPr>
            <p:cNvPr id="6" name="TextBox 5"/>
            <p:cNvSpPr txBox="1"/>
            <p:nvPr/>
          </p:nvSpPr>
          <p:spPr>
            <a:xfrm>
              <a:off x="9101651" y="941294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小苏打</a:t>
              </a:r>
              <a:endPara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91282" y="2438401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碳酸氢钠</a:t>
              </a:r>
              <a:endPara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66244" y="1694395"/>
            <a:ext cx="2500361" cy="3625815"/>
            <a:chOff x="5566244" y="1694395"/>
            <a:chExt cx="2500361" cy="3625815"/>
          </a:xfrm>
        </p:grpSpPr>
        <p:sp>
          <p:nvSpPr>
            <p:cNvPr id="8" name="TextBox 7"/>
            <p:cNvSpPr txBox="1"/>
            <p:nvPr/>
          </p:nvSpPr>
          <p:spPr>
            <a:xfrm>
              <a:off x="5942947" y="1694395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氯化钠</a:t>
              </a:r>
              <a:endPara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50833" y="3180440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氯化钠</a:t>
              </a:r>
              <a:endPara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66244" y="4735435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氯化钠</a:t>
              </a:r>
              <a:endPara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35061" y="404067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碳酸钙</a:t>
            </a:r>
            <a:endParaRPr lang="zh-CN" altLang="en-US" sz="32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561254" y="1602424"/>
            <a:ext cx="4108026" cy="1509385"/>
            <a:chOff x="1592426" y="2215948"/>
            <a:chExt cx="4108026" cy="1509385"/>
          </a:xfrm>
        </p:grpSpPr>
        <p:sp>
          <p:nvSpPr>
            <p:cNvPr id="4" name="标题 1"/>
            <p:cNvSpPr txBox="1"/>
            <p:nvPr/>
          </p:nvSpPr>
          <p:spPr>
            <a:xfrm>
              <a:off x="1592426" y="3153435"/>
              <a:ext cx="4108026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4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盐的化学性质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文本框 5"/>
            <p:cNvSpPr txBox="1"/>
            <p:nvPr/>
          </p:nvSpPr>
          <p:spPr>
            <a:xfrm>
              <a:off x="1592426" y="2215948"/>
              <a:ext cx="2149151" cy="666551"/>
            </a:xfrm>
            <a:prstGeom prst="rect">
              <a:avLst/>
            </a:prstGeom>
            <a:solidFill>
              <a:srgbClr val="8EB6B6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3677" y="1119141"/>
            <a:ext cx="5577137" cy="859397"/>
            <a:chOff x="1642003" y="1582457"/>
            <a:chExt cx="5577137" cy="859397"/>
          </a:xfrm>
        </p:grpSpPr>
        <p:sp>
          <p:nvSpPr>
            <p:cNvPr id="52" name="AutoShape 46"/>
            <p:cNvSpPr>
              <a:spLocks noChangeArrowheads="1"/>
            </p:cNvSpPr>
            <p:nvPr/>
          </p:nvSpPr>
          <p:spPr bwMode="auto">
            <a:xfrm>
              <a:off x="1642003" y="1582457"/>
              <a:ext cx="5577137" cy="859397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rgbClr val="3333FF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rgbClr val="3333FF"/>
                </a:solidFill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955115" y="1688820"/>
              <a:ext cx="1135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4462473" y="1675372"/>
              <a:ext cx="11138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4027425" y="171898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5256111" y="168882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5637110" y="1688820"/>
              <a:ext cx="13060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2223278" y="1688819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2680478" y="16888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343677" y="2181362"/>
            <a:ext cx="5570756" cy="1667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Ca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Na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不参与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2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、反应物中的盐是可溶性盐溶液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Text Box 19"/>
          <p:cNvSpPr txBox="1">
            <a:spLocks noChangeArrowheads="1"/>
          </p:cNvSpPr>
          <p:nvPr/>
        </p:nvSpPr>
        <p:spPr bwMode="auto">
          <a:xfrm>
            <a:off x="7315231" y="1274995"/>
            <a:ext cx="11525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231094"/>
                </a:solidFill>
                <a:latin typeface="Times New Roman" panose="02020603050405020304" pitchFamily="18" charset="0"/>
                <a:ea typeface="楷体_GB2312" pitchFamily="49" charset="-122"/>
              </a:rPr>
              <a:t>置换</a:t>
            </a:r>
            <a:endParaRPr kumimoji="1" lang="zh-CN" altLang="en-US" sz="3200" b="1" dirty="0">
              <a:solidFill>
                <a:srgbClr val="231094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65" y="3566738"/>
            <a:ext cx="39985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判断下列反应能否发生：</a:t>
            </a:r>
            <a:endParaRPr lang="en-US" altLang="zh-CN" dirty="0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cs typeface="Times New Roman" panose="02020603050405020304" pitchFamily="18" charset="0"/>
              </a:rPr>
              <a:t>Zn + AlCl</a:t>
            </a:r>
            <a:r>
              <a:rPr lang="en-US" altLang="zh-CN" sz="2000" baseline="-25000" dirty="0" smtClean="0">
                <a:cs typeface="Times New Roman" panose="02020603050405020304" pitchFamily="18" charset="0"/>
              </a:rPr>
              <a:t>3</a:t>
            </a:r>
            <a:endParaRPr lang="en-US" altLang="zh-CN" sz="2000" baseline="-25000" dirty="0" smtClean="0"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smtClean="0">
                <a:cs typeface="Times New Roman" panose="02020603050405020304" pitchFamily="18" charset="0"/>
              </a:rPr>
              <a:t>2</a:t>
            </a:r>
            <a:r>
              <a:rPr lang="zh-CN" altLang="en-US" sz="2000" dirty="0" smtClean="0"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cs typeface="Times New Roman" panose="02020603050405020304" pitchFamily="18" charset="0"/>
              </a:rPr>
              <a:t>Fe + CuSO</a:t>
            </a:r>
            <a:r>
              <a:rPr lang="en-US" altLang="zh-CN" sz="2000" baseline="-25000" dirty="0" smtClean="0">
                <a:cs typeface="Times New Roman" panose="02020603050405020304" pitchFamily="18" charset="0"/>
              </a:rPr>
              <a:t>4</a:t>
            </a:r>
            <a:endParaRPr lang="en-US" altLang="zh-CN" sz="2000" baseline="-25000" dirty="0" smtClean="0"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smtClean="0"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cs typeface="Times New Roman" panose="02020603050405020304" pitchFamily="18" charset="0"/>
              </a:rPr>
              <a:t>Mg + ZnSO</a:t>
            </a:r>
            <a:r>
              <a:rPr lang="en-US" altLang="zh-CN" sz="2000" baseline="-25000" dirty="0" smtClean="0">
                <a:cs typeface="Times New Roman" panose="02020603050405020304" pitchFamily="18" charset="0"/>
              </a:rPr>
              <a:t>4</a:t>
            </a:r>
            <a:endParaRPr lang="en-US" altLang="zh-CN" sz="2000" baseline="-25000" dirty="0"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smtClean="0">
                <a:cs typeface="Times New Roman" panose="02020603050405020304" pitchFamily="18" charset="0"/>
              </a:rPr>
              <a:t>4</a:t>
            </a:r>
            <a:r>
              <a:rPr lang="zh-CN" altLang="en-US" sz="2000" dirty="0" smtClean="0">
                <a:cs typeface="Times New Roman" panose="02020603050405020304" pitchFamily="18" charset="0"/>
              </a:rPr>
              <a:t>、</a:t>
            </a:r>
            <a:r>
              <a:rPr lang="en-US" altLang="zh-CN" sz="2000" dirty="0" smtClean="0">
                <a:cs typeface="Times New Roman" panose="02020603050405020304" pitchFamily="18" charset="0"/>
              </a:rPr>
              <a:t>Fe + </a:t>
            </a:r>
            <a:r>
              <a:rPr lang="en-US" altLang="zh-CN" sz="2000" dirty="0" err="1" smtClean="0">
                <a:cs typeface="Times New Roman" panose="02020603050405020304" pitchFamily="18" charset="0"/>
              </a:rPr>
              <a:t>AgCl</a:t>
            </a:r>
            <a:endParaRPr lang="zh-CN" altLang="en-US" sz="2000" dirty="0"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123239" y="4736288"/>
            <a:ext cx="1363012" cy="1282575"/>
            <a:chOff x="3123239" y="4736288"/>
            <a:chExt cx="1363012" cy="1282575"/>
          </a:xfrm>
        </p:grpSpPr>
        <p:sp>
          <p:nvSpPr>
            <p:cNvPr id="7" name="TextBox 6"/>
            <p:cNvSpPr txBox="1"/>
            <p:nvPr/>
          </p:nvSpPr>
          <p:spPr>
            <a:xfrm>
              <a:off x="3123239" y="4736288"/>
              <a:ext cx="1337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3149025" y="5372532"/>
              <a:ext cx="133722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454130" y="4212522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Al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的金属活动性顺序在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Zn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之前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54130" y="601886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AgCl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是难溶性盐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35309" y="1152758"/>
            <a:ext cx="7108141" cy="1782763"/>
            <a:chOff x="1435309" y="1152758"/>
            <a:chExt cx="7108141" cy="1782763"/>
          </a:xfrm>
        </p:grpSpPr>
        <p:sp>
          <p:nvSpPr>
            <p:cNvPr id="51" name="AutoShape 47"/>
            <p:cNvSpPr>
              <a:spLocks noChangeArrowheads="1"/>
            </p:cNvSpPr>
            <p:nvPr/>
          </p:nvSpPr>
          <p:spPr bwMode="auto">
            <a:xfrm>
              <a:off x="1483184" y="2249721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52" name="AutoShape 46"/>
            <p:cNvSpPr>
              <a:spLocks noChangeArrowheads="1"/>
            </p:cNvSpPr>
            <p:nvPr/>
          </p:nvSpPr>
          <p:spPr bwMode="auto">
            <a:xfrm>
              <a:off x="1435309" y="1152758"/>
              <a:ext cx="5577137" cy="859397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rgbClr val="3333FF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rgbClr val="3333FF"/>
                </a:solidFill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748421" y="1259121"/>
              <a:ext cx="1135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5" name="Text Box 19"/>
            <p:cNvSpPr txBox="1">
              <a:spLocks noChangeArrowheads="1"/>
            </p:cNvSpPr>
            <p:nvPr/>
          </p:nvSpPr>
          <p:spPr bwMode="auto">
            <a:xfrm>
              <a:off x="7390925" y="1152758"/>
              <a:ext cx="115252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 dirty="0">
                  <a:solidFill>
                    <a:srgbClr val="231094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置换</a:t>
              </a:r>
              <a:endParaRPr kumimoji="1" lang="zh-CN" altLang="en-US" sz="3200" b="1" dirty="0">
                <a:solidFill>
                  <a:srgbClr val="231094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4255779" y="1245673"/>
              <a:ext cx="11138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3820731" y="1289283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5049417" y="1259121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5430416" y="1259121"/>
              <a:ext cx="13060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0" name="Text Box 15"/>
            <p:cNvSpPr txBox="1">
              <a:spLocks noChangeArrowheads="1"/>
            </p:cNvSpPr>
            <p:nvPr/>
          </p:nvSpPr>
          <p:spPr bwMode="auto">
            <a:xfrm>
              <a:off x="2930984" y="2325921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酸</a:t>
              </a:r>
              <a:endPara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3807284" y="2333064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2" name="Text Box 28"/>
            <p:cNvSpPr txBox="1">
              <a:spLocks noChangeArrowheads="1"/>
            </p:cNvSpPr>
            <p:nvPr/>
          </p:nvSpPr>
          <p:spPr bwMode="auto">
            <a:xfrm>
              <a:off x="4226384" y="2363202"/>
              <a:ext cx="9373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5070109" y="2377571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5483684" y="2333064"/>
              <a:ext cx="96551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新酸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2016584" y="1259120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2473784" y="125912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>
              <a:off x="1978484" y="2337171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8" name="Text Box 23"/>
            <p:cNvSpPr txBox="1">
              <a:spLocks noChangeArrowheads="1"/>
            </p:cNvSpPr>
            <p:nvPr/>
          </p:nvSpPr>
          <p:spPr bwMode="auto">
            <a:xfrm>
              <a:off x="2464819" y="236730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25312" y="3180369"/>
            <a:ext cx="7676809" cy="685800"/>
            <a:chOff x="1325312" y="3180369"/>
            <a:chExt cx="7676809" cy="685800"/>
          </a:xfrm>
        </p:grpSpPr>
        <p:sp>
          <p:nvSpPr>
            <p:cNvPr id="53" name="AutoShape 47"/>
            <p:cNvSpPr>
              <a:spLocks noChangeArrowheads="1"/>
            </p:cNvSpPr>
            <p:nvPr/>
          </p:nvSpPr>
          <p:spPr bwMode="auto">
            <a:xfrm>
              <a:off x="1325312" y="3180369"/>
              <a:ext cx="7676809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54" name="Text Box 15"/>
            <p:cNvSpPr txBox="1">
              <a:spLocks noChangeArrowheads="1"/>
            </p:cNvSpPr>
            <p:nvPr/>
          </p:nvSpPr>
          <p:spPr bwMode="auto">
            <a:xfrm>
              <a:off x="3517604" y="3282600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酸</a:t>
              </a:r>
              <a:endPara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4127204" y="3302230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4813004" y="3319881"/>
              <a:ext cx="9373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7" name="Text Box 31"/>
            <p:cNvSpPr txBox="1">
              <a:spLocks noChangeArrowheads="1"/>
            </p:cNvSpPr>
            <p:nvPr/>
          </p:nvSpPr>
          <p:spPr bwMode="auto">
            <a:xfrm>
              <a:off x="5656729" y="333425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8" name="Text Box 34"/>
            <p:cNvSpPr txBox="1">
              <a:spLocks noChangeArrowheads="1"/>
            </p:cNvSpPr>
            <p:nvPr/>
          </p:nvSpPr>
          <p:spPr bwMode="auto">
            <a:xfrm>
              <a:off x="6060213" y="3319414"/>
              <a:ext cx="122071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CO</a:t>
              </a:r>
              <a:r>
                <a:rPr lang="en-US" altLang="zh-CN" sz="2800" b="1" baseline="-25000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2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Calibri" panose="020F0502020204030204"/>
                  <a:ea typeface="楷体_GB2312" pitchFamily="49" charset="-122"/>
                  <a:cs typeface="Calibri" panose="020F0502020204030204"/>
                </a:rPr>
                <a:t>↑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1705272" y="3293850"/>
              <a:ext cx="139323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碳酸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0" name="Text Box 23"/>
            <p:cNvSpPr txBox="1">
              <a:spLocks noChangeArrowheads="1"/>
            </p:cNvSpPr>
            <p:nvPr/>
          </p:nvSpPr>
          <p:spPr bwMode="auto">
            <a:xfrm>
              <a:off x="3051439" y="3323988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3" name="Text Box 31"/>
            <p:cNvSpPr txBox="1">
              <a:spLocks noChangeArrowheads="1"/>
            </p:cNvSpPr>
            <p:nvPr/>
          </p:nvSpPr>
          <p:spPr bwMode="auto">
            <a:xfrm>
              <a:off x="7153835" y="3287351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4" name="Text Box 34"/>
            <p:cNvSpPr txBox="1">
              <a:spLocks noChangeArrowheads="1"/>
            </p:cNvSpPr>
            <p:nvPr/>
          </p:nvSpPr>
          <p:spPr bwMode="auto">
            <a:xfrm>
              <a:off x="7557319" y="3272515"/>
              <a:ext cx="122071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H</a:t>
              </a:r>
              <a:r>
                <a:rPr lang="en-US" altLang="zh-CN" sz="2800" b="1" baseline="-25000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2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O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184" y="4276398"/>
            <a:ext cx="5541801" cy="1772995"/>
            <a:chOff x="1483184" y="4276398"/>
            <a:chExt cx="5541801" cy="1772995"/>
          </a:xfrm>
        </p:grpSpPr>
        <p:sp>
          <p:nvSpPr>
            <p:cNvPr id="85" name="矩形 84"/>
            <p:cNvSpPr>
              <a:spLocks noChangeArrowheads="1"/>
            </p:cNvSpPr>
            <p:nvPr/>
          </p:nvSpPr>
          <p:spPr bwMode="auto">
            <a:xfrm>
              <a:off x="1483184" y="4276398"/>
              <a:ext cx="540244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CaCO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+ 2HCl == CaCl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H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+ CO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↑ </a:t>
              </a:r>
              <a:endPara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矩形 85"/>
            <p:cNvSpPr>
              <a:spLocks noChangeArrowheads="1"/>
            </p:cNvSpPr>
            <p:nvPr/>
          </p:nvSpPr>
          <p:spPr bwMode="auto">
            <a:xfrm>
              <a:off x="1488693" y="4948751"/>
              <a:ext cx="536877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</a:t>
              </a:r>
              <a:r>
                <a:rPr kumimoji="1"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kumimoji="1"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+ 2HCl == 2 </a:t>
              </a:r>
              <a:r>
                <a:rPr kumimoji="1" lang="en-US" altLang="zh-CN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NaCl</a:t>
              </a: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+ CO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↑ </a:t>
              </a:r>
              <a:endPara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矩形 87"/>
            <p:cNvSpPr>
              <a:spLocks noChangeArrowheads="1"/>
            </p:cNvSpPr>
            <p:nvPr/>
          </p:nvSpPr>
          <p:spPr bwMode="auto">
            <a:xfrm>
              <a:off x="1492701" y="5587728"/>
              <a:ext cx="55322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NaHCO</a:t>
              </a:r>
              <a:r>
                <a:rPr kumimoji="1"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+ 2HCl == </a:t>
              </a: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NaCl</a:t>
              </a:r>
              <a:r>
                <a:rPr kumimoji="1"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+ CO</a:t>
              </a:r>
              <a:r>
                <a:rPr kumimoji="1"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↑ </a:t>
              </a:r>
              <a:endPara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53835" y="4114800"/>
            <a:ext cx="4760260" cy="2191872"/>
            <a:chOff x="7153835" y="4114800"/>
            <a:chExt cx="4760260" cy="2191872"/>
          </a:xfrm>
        </p:grpSpPr>
        <p:sp>
          <p:nvSpPr>
            <p:cNvPr id="8" name="右箭头 7"/>
            <p:cNvSpPr/>
            <p:nvPr/>
          </p:nvSpPr>
          <p:spPr>
            <a:xfrm>
              <a:off x="7153835" y="4948751"/>
              <a:ext cx="813352" cy="4616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形标注 8"/>
            <p:cNvSpPr/>
            <p:nvPr/>
          </p:nvSpPr>
          <p:spPr>
            <a:xfrm>
              <a:off x="7967187" y="4114800"/>
              <a:ext cx="3946908" cy="2191872"/>
            </a:xfrm>
            <a:prstGeom prst="wedgeEllipseCallou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06373" y="4747340"/>
              <a:ext cx="2624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3200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200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2-</a:t>
              </a:r>
              <a:r>
                <a:rPr lang="zh-CN" altLang="en-US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或</a:t>
              </a: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HCO</a:t>
              </a:r>
              <a:r>
                <a:rPr lang="en-US" altLang="zh-CN" sz="3200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200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en-US" altLang="zh-CN" sz="32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的检验</a:t>
              </a:r>
              <a:endPara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70" y="793642"/>
            <a:ext cx="3073875" cy="1539686"/>
            <a:chOff x="248575" y="1021977"/>
            <a:chExt cx="3946908" cy="2191872"/>
          </a:xfrm>
        </p:grpSpPr>
        <p:sp>
          <p:nvSpPr>
            <p:cNvPr id="9" name="椭圆形标注 8"/>
            <p:cNvSpPr/>
            <p:nvPr/>
          </p:nvSpPr>
          <p:spPr>
            <a:xfrm>
              <a:off x="248575" y="1021977"/>
              <a:ext cx="3946908" cy="2191872"/>
            </a:xfrm>
            <a:prstGeom prst="wedgeEllipseCallou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7761" y="1654517"/>
              <a:ext cx="2624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3200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200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2-</a:t>
              </a:r>
              <a:r>
                <a:rPr lang="zh-CN" altLang="en-US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或</a:t>
              </a: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HCO</a:t>
              </a:r>
              <a:r>
                <a:rPr lang="en-US" altLang="zh-CN" sz="3200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200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en-US" altLang="zh-CN" sz="32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的检验</a:t>
              </a:r>
              <a:endPara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98375" y="793642"/>
            <a:ext cx="1482589" cy="4776973"/>
            <a:chOff x="3498375" y="1093098"/>
            <a:chExt cx="1482589" cy="4776973"/>
          </a:xfrm>
        </p:grpSpPr>
        <p:sp>
          <p:nvSpPr>
            <p:cNvPr id="3" name="TextBox 2"/>
            <p:cNvSpPr txBox="1"/>
            <p:nvPr/>
          </p:nvSpPr>
          <p:spPr>
            <a:xfrm>
              <a:off x="3498375" y="109309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取样品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70093" y="233332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加试剂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50775" y="3773545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观现象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19080" y="534685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得结论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下箭头 6"/>
            <p:cNvSpPr/>
            <p:nvPr/>
          </p:nvSpPr>
          <p:spPr>
            <a:xfrm>
              <a:off x="3929788" y="1616318"/>
              <a:ext cx="420234" cy="71701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下箭头 13"/>
            <p:cNvSpPr/>
            <p:nvPr/>
          </p:nvSpPr>
          <p:spPr>
            <a:xfrm>
              <a:off x="3990918" y="3056535"/>
              <a:ext cx="420234" cy="71701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下箭头 14"/>
            <p:cNvSpPr/>
            <p:nvPr/>
          </p:nvSpPr>
          <p:spPr>
            <a:xfrm>
              <a:off x="3990918" y="4444683"/>
              <a:ext cx="420234" cy="71701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755341" y="91675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取待测样品于试管中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50858" y="2095427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向其中加入适量的稀盐酸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50859" y="3303403"/>
            <a:ext cx="4493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若有气体产生，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将产生的气体通入澄清石灰水，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若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石灰水变浑浊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65286" y="5078172"/>
            <a:ext cx="4479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证明该样品中含有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2-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HCO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en-US" altLang="zh-CN" sz="2400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7200" y="5570615"/>
            <a:ext cx="105873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判断正误</a:t>
            </a:r>
            <a:endParaRPr lang="en-US" altLang="zh-CN" sz="2400" dirty="0" smtClean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向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某固体中加入稀盐酸有气泡产生，可证明该物质中一定含有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</a:rPr>
              <a:t>3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</a:rPr>
              <a:t>2-</a:t>
            </a:r>
            <a:endParaRPr lang="en-US" altLang="zh-CN" sz="2400" baseline="300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04273" y="6135135"/>
            <a:ext cx="20345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cs typeface="Times New Roman" panose="02020603050405020304" pitchFamily="18" charset="0"/>
              </a:rPr>
              <a:t>（  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不正确   </a:t>
            </a:r>
            <a:r>
              <a:rPr lang="zh-CN" altLang="en-US" dirty="0">
                <a:solidFill>
                  <a:prstClr val="black"/>
                </a:solidFill>
                <a:cs typeface="Times New Roman" panose="02020603050405020304" pitchFamily="18" charset="0"/>
              </a:rPr>
              <a:t>）</a:t>
            </a:r>
            <a:endParaRPr lang="zh-CN" altLang="en-US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72882" y="803295"/>
            <a:ext cx="7108141" cy="2842419"/>
            <a:chOff x="1642003" y="1582457"/>
            <a:chExt cx="7108141" cy="2842419"/>
          </a:xfrm>
        </p:grpSpPr>
        <p:sp>
          <p:nvSpPr>
            <p:cNvPr id="39" name="AutoShape 50"/>
            <p:cNvSpPr>
              <a:spLocks noChangeArrowheads="1"/>
            </p:cNvSpPr>
            <p:nvPr/>
          </p:nvSpPr>
          <p:spPr bwMode="auto">
            <a:xfrm>
              <a:off x="1642003" y="3739076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40" name="Text Box 14"/>
            <p:cNvSpPr txBox="1">
              <a:spLocks noChangeArrowheads="1"/>
            </p:cNvSpPr>
            <p:nvPr/>
          </p:nvSpPr>
          <p:spPr bwMode="auto">
            <a:xfrm>
              <a:off x="3203163" y="3822419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碱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4076731" y="381831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2" name="Text Box 30"/>
            <p:cNvSpPr txBox="1">
              <a:spLocks noChangeArrowheads="1"/>
            </p:cNvSpPr>
            <p:nvPr/>
          </p:nvSpPr>
          <p:spPr bwMode="auto">
            <a:xfrm>
              <a:off x="4487056" y="3818312"/>
              <a:ext cx="102896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3" name="Text Box 32"/>
            <p:cNvSpPr txBox="1">
              <a:spLocks noChangeArrowheads="1"/>
            </p:cNvSpPr>
            <p:nvPr/>
          </p:nvSpPr>
          <p:spPr bwMode="auto">
            <a:xfrm>
              <a:off x="5352410" y="3822419"/>
              <a:ext cx="3048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4" name="Text Box 35"/>
            <p:cNvSpPr txBox="1">
              <a:spLocks noChangeArrowheads="1"/>
            </p:cNvSpPr>
            <p:nvPr/>
          </p:nvSpPr>
          <p:spPr bwMode="auto">
            <a:xfrm>
              <a:off x="5809609" y="3822419"/>
              <a:ext cx="11335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新碱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1" name="AutoShape 47"/>
            <p:cNvSpPr>
              <a:spLocks noChangeArrowheads="1"/>
            </p:cNvSpPr>
            <p:nvPr/>
          </p:nvSpPr>
          <p:spPr bwMode="auto">
            <a:xfrm>
              <a:off x="1689878" y="2679420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52" name="AutoShape 46"/>
            <p:cNvSpPr>
              <a:spLocks noChangeArrowheads="1"/>
            </p:cNvSpPr>
            <p:nvPr/>
          </p:nvSpPr>
          <p:spPr bwMode="auto">
            <a:xfrm>
              <a:off x="1642003" y="1582457"/>
              <a:ext cx="5577137" cy="859397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rgbClr val="3333FF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rgbClr val="3333FF"/>
                </a:solidFill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955115" y="1688820"/>
              <a:ext cx="1135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5" name="Text Box 19"/>
            <p:cNvSpPr txBox="1">
              <a:spLocks noChangeArrowheads="1"/>
            </p:cNvSpPr>
            <p:nvPr/>
          </p:nvSpPr>
          <p:spPr bwMode="auto">
            <a:xfrm>
              <a:off x="7597619" y="1582457"/>
              <a:ext cx="115252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 dirty="0">
                  <a:solidFill>
                    <a:srgbClr val="231094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置换</a:t>
              </a:r>
              <a:endParaRPr kumimoji="1" lang="zh-CN" altLang="en-US" sz="3200" b="1" dirty="0">
                <a:solidFill>
                  <a:srgbClr val="231094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4462473" y="1675372"/>
              <a:ext cx="11138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4027425" y="171898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5256111" y="168882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5637110" y="1688820"/>
              <a:ext cx="13060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0" name="Text Box 15"/>
            <p:cNvSpPr txBox="1">
              <a:spLocks noChangeArrowheads="1"/>
            </p:cNvSpPr>
            <p:nvPr/>
          </p:nvSpPr>
          <p:spPr bwMode="auto">
            <a:xfrm>
              <a:off x="3137678" y="2755620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酸</a:t>
              </a:r>
              <a:endPara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4013978" y="2762763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2" name="Text Box 28"/>
            <p:cNvSpPr txBox="1">
              <a:spLocks noChangeArrowheads="1"/>
            </p:cNvSpPr>
            <p:nvPr/>
          </p:nvSpPr>
          <p:spPr bwMode="auto">
            <a:xfrm>
              <a:off x="4433078" y="2792901"/>
              <a:ext cx="9373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5276803" y="280727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5690378" y="2762763"/>
              <a:ext cx="96551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新酸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2223278" y="1688819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2680478" y="16888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>
              <a:off x="2185178" y="2766870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8" name="Text Box 23"/>
            <p:cNvSpPr txBox="1">
              <a:spLocks noChangeArrowheads="1"/>
            </p:cNvSpPr>
            <p:nvPr/>
          </p:nvSpPr>
          <p:spPr bwMode="auto">
            <a:xfrm>
              <a:off x="2671513" y="2797008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2234484" y="3820365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0" name="Text Box 23"/>
            <p:cNvSpPr txBox="1">
              <a:spLocks noChangeArrowheads="1"/>
            </p:cNvSpPr>
            <p:nvPr/>
          </p:nvSpPr>
          <p:spPr bwMode="auto">
            <a:xfrm>
              <a:off x="2720819" y="3850503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12170" y="4000686"/>
            <a:ext cx="6949640" cy="2837223"/>
            <a:chOff x="2561414" y="4218565"/>
            <a:chExt cx="6949640" cy="2837223"/>
          </a:xfrm>
        </p:grpSpPr>
        <p:sp>
          <p:nvSpPr>
            <p:cNvPr id="53" name="矩形 52"/>
            <p:cNvSpPr/>
            <p:nvPr/>
          </p:nvSpPr>
          <p:spPr>
            <a:xfrm>
              <a:off x="2590800" y="4747464"/>
              <a:ext cx="692025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defRPr/>
              </a:pP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CuSO</a:t>
              </a:r>
              <a:r>
                <a:rPr lang="en-US" altLang="zh-CN" sz="2800" kern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lang="en-US" altLang="zh-CN" sz="2800" kern="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2NaOH === Na</a:t>
              </a:r>
              <a:r>
                <a:rPr lang="en-US" altLang="zh-CN" sz="2800" kern="0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kern="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sz="2800" kern="0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800" b="1" kern="0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800" kern="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lang="en-US" altLang="zh-CN" sz="2800" b="1" kern="0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Cu(OH)</a:t>
              </a:r>
              <a:r>
                <a:rPr lang="en-US" altLang="zh-CN" sz="2800" b="1" kern="0" baseline="-25000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b="1" kern="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↓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28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  <a:defRPr/>
              </a:pPr>
              <a:r>
                <a:rPr lang="en-US" altLang="zh-CN" sz="28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FeCl</a:t>
              </a:r>
              <a:r>
                <a:rPr lang="en-US" altLang="zh-CN" sz="2800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3NaOH  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 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3NaCl  +</a:t>
              </a:r>
              <a:r>
                <a:rPr lang="en-US" altLang="zh-CN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Fe(OH)</a:t>
              </a:r>
              <a:r>
                <a:rPr lang="en-US" altLang="zh-CN" sz="28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↓ </a:t>
              </a:r>
              <a:endPara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200000"/>
                </a:lnSpc>
                <a:defRPr/>
              </a:pPr>
              <a:endParaRPr kumimoji="1"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 Box 74"/>
            <p:cNvSpPr txBox="1">
              <a:spLocks noChangeArrowheads="1"/>
            </p:cNvSpPr>
            <p:nvPr/>
          </p:nvSpPr>
          <p:spPr bwMode="auto">
            <a:xfrm>
              <a:off x="2561414" y="4218565"/>
              <a:ext cx="6058892" cy="5219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Na</a:t>
              </a:r>
              <a:r>
                <a:rPr lang="en-US" altLang="zh-CN" sz="2800" kern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CO</a:t>
              </a:r>
              <a:r>
                <a:rPr lang="en-US" altLang="zh-CN" sz="2800" kern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+Ca(OH)</a:t>
              </a:r>
              <a:r>
                <a:rPr lang="en-US" altLang="zh-CN" sz="2800" kern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===CaCO</a:t>
              </a:r>
              <a:r>
                <a:rPr lang="en-US" altLang="zh-CN" sz="2800" kern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  <a:r>
                <a:rPr lang="en-US" altLang="zh-CN" sz="2800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↓+2NaOH</a:t>
              </a:r>
              <a:endPara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15789" y="819451"/>
            <a:ext cx="104931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(13</a:t>
            </a:r>
            <a:r>
              <a:rPr lang="zh-CN" altLang="en-US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天津）</a:t>
            </a:r>
            <a:r>
              <a:rPr lang="zh-CN" altLang="zh-CN" sz="2400" dirty="0" smtClean="0">
                <a:latin typeface="+mn-ea"/>
              </a:rPr>
              <a:t>波尔多液</a:t>
            </a:r>
            <a:r>
              <a:rPr lang="zh-CN" altLang="zh-CN" sz="2400" dirty="0">
                <a:latin typeface="+mn-ea"/>
              </a:rPr>
              <a:t>是一种农业上常用的杀菌剂，它由硫酸铜、生石灰加水配制而成．配制过程如下：步骤Ⅰ，向生石灰中加水制成石灰乳，将其温度降至室温；步骤Ⅱ，将硫酸铜溶液慢慢倒入石灰乳中，边倒入边用木棒搅拌，即配成波尔多液．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zh-CN" sz="2400" dirty="0">
                <a:latin typeface="+mn-ea"/>
              </a:rPr>
              <a:t>①写出上述配制波尔多液过程中步骤Ⅰ和Ⅱ发生反应的化学方程式：Ⅰ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  </a:t>
            </a:r>
            <a:r>
              <a:rPr lang="zh-CN" altLang="zh-CN" sz="2400" u="sng" dirty="0">
                <a:latin typeface="+mn-ea"/>
              </a:rPr>
              <a:t>　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、Ⅱ</a:t>
            </a:r>
            <a:r>
              <a:rPr lang="zh-CN" altLang="zh-CN" sz="2400" u="sng" dirty="0">
                <a:latin typeface="+mn-ea"/>
              </a:rPr>
              <a:t>　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　</a:t>
            </a:r>
            <a:r>
              <a:rPr lang="en-US" altLang="zh-CN" sz="2400" u="sng" dirty="0">
                <a:latin typeface="+mn-ea"/>
              </a:rPr>
              <a:t> 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．</a:t>
            </a:r>
            <a:endParaRPr lang="zh-CN" altLang="zh-CN" sz="2400" dirty="0">
              <a:latin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7125" y="4607876"/>
            <a:ext cx="28052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CaO+H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═</a:t>
            </a:r>
            <a:r>
              <a:rPr lang="en-US" altLang="zh-CN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04732" y="4607876"/>
            <a:ext cx="4804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+CuSO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═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+Cu(OH)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18111" y="776053"/>
            <a:ext cx="7108141" cy="3992563"/>
            <a:chOff x="1642003" y="1582457"/>
            <a:chExt cx="7108141" cy="3992563"/>
          </a:xfrm>
        </p:grpSpPr>
        <p:sp>
          <p:nvSpPr>
            <p:cNvPr id="39" name="AutoShape 50"/>
            <p:cNvSpPr>
              <a:spLocks noChangeArrowheads="1"/>
            </p:cNvSpPr>
            <p:nvPr/>
          </p:nvSpPr>
          <p:spPr bwMode="auto">
            <a:xfrm>
              <a:off x="1642003" y="3739076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40" name="Text Box 14"/>
            <p:cNvSpPr txBox="1">
              <a:spLocks noChangeArrowheads="1"/>
            </p:cNvSpPr>
            <p:nvPr/>
          </p:nvSpPr>
          <p:spPr bwMode="auto">
            <a:xfrm>
              <a:off x="3203163" y="3822419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碱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4076731" y="381831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2" name="Text Box 30"/>
            <p:cNvSpPr txBox="1">
              <a:spLocks noChangeArrowheads="1"/>
            </p:cNvSpPr>
            <p:nvPr/>
          </p:nvSpPr>
          <p:spPr bwMode="auto">
            <a:xfrm>
              <a:off x="4487056" y="3818312"/>
              <a:ext cx="102896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3" name="Text Box 32"/>
            <p:cNvSpPr txBox="1">
              <a:spLocks noChangeArrowheads="1"/>
            </p:cNvSpPr>
            <p:nvPr/>
          </p:nvSpPr>
          <p:spPr bwMode="auto">
            <a:xfrm>
              <a:off x="5352410" y="3822419"/>
              <a:ext cx="3048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4" name="Text Box 35"/>
            <p:cNvSpPr txBox="1">
              <a:spLocks noChangeArrowheads="1"/>
            </p:cNvSpPr>
            <p:nvPr/>
          </p:nvSpPr>
          <p:spPr bwMode="auto">
            <a:xfrm>
              <a:off x="5809609" y="3822419"/>
              <a:ext cx="11335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新碱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5" name="AutoShape 48"/>
            <p:cNvSpPr>
              <a:spLocks noChangeArrowheads="1"/>
            </p:cNvSpPr>
            <p:nvPr/>
          </p:nvSpPr>
          <p:spPr bwMode="auto">
            <a:xfrm>
              <a:off x="1689878" y="4889220"/>
              <a:ext cx="573741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3302035" y="4964998"/>
              <a:ext cx="77469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r>
                <a:rPr kumimoji="1"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2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7" name="Text Box 25"/>
            <p:cNvSpPr txBox="1">
              <a:spLocks noChangeArrowheads="1"/>
            </p:cNvSpPr>
            <p:nvPr/>
          </p:nvSpPr>
          <p:spPr bwMode="auto">
            <a:xfrm>
              <a:off x="4076731" y="498867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8" name="Text Box 29"/>
            <p:cNvSpPr txBox="1">
              <a:spLocks noChangeArrowheads="1"/>
            </p:cNvSpPr>
            <p:nvPr/>
          </p:nvSpPr>
          <p:spPr bwMode="auto">
            <a:xfrm>
              <a:off x="5881138" y="4965419"/>
              <a:ext cx="133800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</a:rPr>
                <a:t>新盐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5423938" y="49654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0" name="Text Box 36"/>
            <p:cNvSpPr txBox="1">
              <a:spLocks noChangeArrowheads="1"/>
            </p:cNvSpPr>
            <p:nvPr/>
          </p:nvSpPr>
          <p:spPr bwMode="auto">
            <a:xfrm>
              <a:off x="4487056" y="4965419"/>
              <a:ext cx="139408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r>
                <a:rPr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1" name="AutoShape 47"/>
            <p:cNvSpPr>
              <a:spLocks noChangeArrowheads="1"/>
            </p:cNvSpPr>
            <p:nvPr/>
          </p:nvSpPr>
          <p:spPr bwMode="auto">
            <a:xfrm>
              <a:off x="1689878" y="2679420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52" name="AutoShape 46"/>
            <p:cNvSpPr>
              <a:spLocks noChangeArrowheads="1"/>
            </p:cNvSpPr>
            <p:nvPr/>
          </p:nvSpPr>
          <p:spPr bwMode="auto">
            <a:xfrm>
              <a:off x="1642003" y="1582457"/>
              <a:ext cx="5577137" cy="859397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rgbClr val="3333FF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rgbClr val="3333FF"/>
                </a:solidFill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955115" y="1688820"/>
              <a:ext cx="1135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5" name="Text Box 19"/>
            <p:cNvSpPr txBox="1">
              <a:spLocks noChangeArrowheads="1"/>
            </p:cNvSpPr>
            <p:nvPr/>
          </p:nvSpPr>
          <p:spPr bwMode="auto">
            <a:xfrm>
              <a:off x="7597619" y="1582457"/>
              <a:ext cx="115252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 dirty="0">
                  <a:solidFill>
                    <a:srgbClr val="231094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置换</a:t>
              </a:r>
              <a:endParaRPr kumimoji="1" lang="zh-CN" altLang="en-US" sz="3200" b="1" dirty="0">
                <a:solidFill>
                  <a:srgbClr val="231094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4462473" y="1675372"/>
              <a:ext cx="11138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4027425" y="171898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5256111" y="168882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5637110" y="1688820"/>
              <a:ext cx="13060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0" name="Text Box 15"/>
            <p:cNvSpPr txBox="1">
              <a:spLocks noChangeArrowheads="1"/>
            </p:cNvSpPr>
            <p:nvPr/>
          </p:nvSpPr>
          <p:spPr bwMode="auto">
            <a:xfrm>
              <a:off x="3137678" y="2755620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酸</a:t>
              </a:r>
              <a:endPara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4013978" y="2762763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2" name="Text Box 28"/>
            <p:cNvSpPr txBox="1">
              <a:spLocks noChangeArrowheads="1"/>
            </p:cNvSpPr>
            <p:nvPr/>
          </p:nvSpPr>
          <p:spPr bwMode="auto">
            <a:xfrm>
              <a:off x="4433078" y="2792901"/>
              <a:ext cx="9373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5276803" y="280727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5690378" y="2762763"/>
              <a:ext cx="96551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新酸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2223278" y="1688819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2680478" y="16888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>
              <a:off x="2185178" y="2766870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8" name="Text Box 23"/>
            <p:cNvSpPr txBox="1">
              <a:spLocks noChangeArrowheads="1"/>
            </p:cNvSpPr>
            <p:nvPr/>
          </p:nvSpPr>
          <p:spPr bwMode="auto">
            <a:xfrm>
              <a:off x="2671513" y="2797008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2234484" y="3820365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0" name="Text Box 23"/>
            <p:cNvSpPr txBox="1">
              <a:spLocks noChangeArrowheads="1"/>
            </p:cNvSpPr>
            <p:nvPr/>
          </p:nvSpPr>
          <p:spPr bwMode="auto">
            <a:xfrm>
              <a:off x="2720819" y="3850503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1" name="Text Box 20"/>
            <p:cNvSpPr txBox="1">
              <a:spLocks noChangeArrowheads="1"/>
            </p:cNvSpPr>
            <p:nvPr/>
          </p:nvSpPr>
          <p:spPr bwMode="auto">
            <a:xfrm>
              <a:off x="1956578" y="4965419"/>
              <a:ext cx="81130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2" name="Text Box 23"/>
            <p:cNvSpPr txBox="1">
              <a:spLocks noChangeArrowheads="1"/>
            </p:cNvSpPr>
            <p:nvPr/>
          </p:nvSpPr>
          <p:spPr bwMode="auto">
            <a:xfrm>
              <a:off x="2684960" y="5009845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90525" y="5011644"/>
            <a:ext cx="5694017" cy="1363782"/>
            <a:chOff x="2390525" y="5011644"/>
            <a:chExt cx="5694017" cy="1363782"/>
          </a:xfrm>
        </p:grpSpPr>
        <p:sp>
          <p:nvSpPr>
            <p:cNvPr id="57" name="矩形 56"/>
            <p:cNvSpPr>
              <a:spLocks noChangeArrowheads="1"/>
            </p:cNvSpPr>
            <p:nvPr/>
          </p:nvSpPr>
          <p:spPr bwMode="auto">
            <a:xfrm>
              <a:off x="2390525" y="5011644"/>
              <a:ext cx="5676554" cy="66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BaCl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Na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== BaCO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↓+ 2NaCl</a:t>
              </a:r>
              <a:endParaRPr kumimoji="1"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矩形 57"/>
            <p:cNvSpPr>
              <a:spLocks noChangeArrowheads="1"/>
            </p:cNvSpPr>
            <p:nvPr/>
          </p:nvSpPr>
          <p:spPr bwMode="auto">
            <a:xfrm>
              <a:off x="2395164" y="5714219"/>
              <a:ext cx="5689378" cy="66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BaCl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Na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== BaSO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↓ + 2NaCl</a:t>
              </a:r>
              <a:endParaRPr kumimoji="1"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3194" y="927925"/>
            <a:ext cx="7108141" cy="3992563"/>
            <a:chOff x="1642003" y="1582457"/>
            <a:chExt cx="7108141" cy="3992563"/>
          </a:xfrm>
        </p:grpSpPr>
        <p:sp>
          <p:nvSpPr>
            <p:cNvPr id="39" name="AutoShape 50"/>
            <p:cNvSpPr>
              <a:spLocks noChangeArrowheads="1"/>
            </p:cNvSpPr>
            <p:nvPr/>
          </p:nvSpPr>
          <p:spPr bwMode="auto">
            <a:xfrm>
              <a:off x="1642003" y="3739076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40" name="Text Box 14"/>
            <p:cNvSpPr txBox="1">
              <a:spLocks noChangeArrowheads="1"/>
            </p:cNvSpPr>
            <p:nvPr/>
          </p:nvSpPr>
          <p:spPr bwMode="auto">
            <a:xfrm>
              <a:off x="3203163" y="3822419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碱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4076731" y="381831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2" name="Text Box 30"/>
            <p:cNvSpPr txBox="1">
              <a:spLocks noChangeArrowheads="1"/>
            </p:cNvSpPr>
            <p:nvPr/>
          </p:nvSpPr>
          <p:spPr bwMode="auto">
            <a:xfrm>
              <a:off x="4487056" y="3818312"/>
              <a:ext cx="102896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3" name="Text Box 32"/>
            <p:cNvSpPr txBox="1">
              <a:spLocks noChangeArrowheads="1"/>
            </p:cNvSpPr>
            <p:nvPr/>
          </p:nvSpPr>
          <p:spPr bwMode="auto">
            <a:xfrm>
              <a:off x="5352410" y="3822419"/>
              <a:ext cx="3048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4" name="Text Box 35"/>
            <p:cNvSpPr txBox="1">
              <a:spLocks noChangeArrowheads="1"/>
            </p:cNvSpPr>
            <p:nvPr/>
          </p:nvSpPr>
          <p:spPr bwMode="auto">
            <a:xfrm>
              <a:off x="5809609" y="3822419"/>
              <a:ext cx="11335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新碱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5" name="AutoShape 48"/>
            <p:cNvSpPr>
              <a:spLocks noChangeArrowheads="1"/>
            </p:cNvSpPr>
            <p:nvPr/>
          </p:nvSpPr>
          <p:spPr bwMode="auto">
            <a:xfrm>
              <a:off x="1689878" y="4889220"/>
              <a:ext cx="573741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3302035" y="4964998"/>
              <a:ext cx="77469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r>
                <a:rPr kumimoji="1"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2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7" name="Text Box 25"/>
            <p:cNvSpPr txBox="1">
              <a:spLocks noChangeArrowheads="1"/>
            </p:cNvSpPr>
            <p:nvPr/>
          </p:nvSpPr>
          <p:spPr bwMode="auto">
            <a:xfrm>
              <a:off x="4076731" y="498867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48" name="Text Box 29"/>
            <p:cNvSpPr txBox="1">
              <a:spLocks noChangeArrowheads="1"/>
            </p:cNvSpPr>
            <p:nvPr/>
          </p:nvSpPr>
          <p:spPr bwMode="auto">
            <a:xfrm>
              <a:off x="5881138" y="4965419"/>
              <a:ext cx="133800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</a:rPr>
                <a:t>新盐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5423938" y="49654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0" name="Text Box 36"/>
            <p:cNvSpPr txBox="1">
              <a:spLocks noChangeArrowheads="1"/>
            </p:cNvSpPr>
            <p:nvPr/>
          </p:nvSpPr>
          <p:spPr bwMode="auto">
            <a:xfrm>
              <a:off x="4487056" y="4965419"/>
              <a:ext cx="139408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r>
                <a:rPr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1" name="AutoShape 47"/>
            <p:cNvSpPr>
              <a:spLocks noChangeArrowheads="1"/>
            </p:cNvSpPr>
            <p:nvPr/>
          </p:nvSpPr>
          <p:spPr bwMode="auto">
            <a:xfrm>
              <a:off x="1689878" y="2679420"/>
              <a:ext cx="5529262" cy="685800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chemeClr val="bg1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52" name="AutoShape 46"/>
            <p:cNvSpPr>
              <a:spLocks noChangeArrowheads="1"/>
            </p:cNvSpPr>
            <p:nvPr/>
          </p:nvSpPr>
          <p:spPr bwMode="auto">
            <a:xfrm>
              <a:off x="1642003" y="1582457"/>
              <a:ext cx="5577137" cy="859397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spcBef>
                  <a:spcPct val="50000"/>
                </a:spcBef>
              </a:pPr>
              <a:endParaRPr lang="en-US" altLang="zh-CN" sz="2400" b="1">
                <a:solidFill>
                  <a:srgbClr val="3333FF"/>
                </a:solidFill>
              </a:endParaRPr>
            </a:p>
            <a:p>
              <a:pPr marL="342900" indent="-342900"/>
              <a:endParaRPr lang="en-US" altLang="zh-CN" sz="2400" b="1">
                <a:solidFill>
                  <a:srgbClr val="3333FF"/>
                </a:solidFill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955115" y="1688820"/>
              <a:ext cx="1135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grpSp>
          <p:nvGrpSpPr>
            <p:cNvPr id="62" name="Group 16"/>
            <p:cNvGrpSpPr/>
            <p:nvPr/>
          </p:nvGrpSpPr>
          <p:grpSpPr bwMode="auto">
            <a:xfrm>
              <a:off x="7170269" y="2732022"/>
              <a:ext cx="1312863" cy="2743200"/>
              <a:chOff x="1556" y="1999"/>
              <a:chExt cx="496" cy="1043"/>
            </a:xfrm>
          </p:grpSpPr>
          <p:sp>
            <p:nvSpPr>
              <p:cNvPr id="63" name="AutoShape 17"/>
              <p:cNvSpPr/>
              <p:nvPr/>
            </p:nvSpPr>
            <p:spPr bwMode="auto">
              <a:xfrm>
                <a:off x="1717" y="1999"/>
                <a:ext cx="45" cy="1043"/>
              </a:xfrm>
              <a:prstGeom prst="rightBrace">
                <a:avLst>
                  <a:gd name="adj1" fmla="val 19314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4" name="Text Box 18"/>
              <p:cNvSpPr txBox="1">
                <a:spLocks noChangeArrowheads="1"/>
              </p:cNvSpPr>
              <p:nvPr/>
            </p:nvSpPr>
            <p:spPr bwMode="auto">
              <a:xfrm>
                <a:off x="1556" y="2197"/>
                <a:ext cx="496" cy="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zh-CN" altLang="en-US" sz="3200" b="1" dirty="0">
                    <a:solidFill>
                      <a:srgbClr val="231094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复分解</a:t>
                </a:r>
                <a:endParaRPr kumimoji="1" lang="zh-CN" altLang="en-US" sz="3200" b="1" dirty="0">
                  <a:solidFill>
                    <a:srgbClr val="231094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kumimoji="1" lang="en-US" altLang="zh-CN" sz="28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5" name="Text Box 19"/>
            <p:cNvSpPr txBox="1">
              <a:spLocks noChangeArrowheads="1"/>
            </p:cNvSpPr>
            <p:nvPr/>
          </p:nvSpPr>
          <p:spPr bwMode="auto">
            <a:xfrm>
              <a:off x="7597619" y="1582457"/>
              <a:ext cx="115252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 dirty="0">
                  <a:solidFill>
                    <a:srgbClr val="231094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置换</a:t>
              </a:r>
              <a:endParaRPr kumimoji="1" lang="zh-CN" altLang="en-US" sz="3200" b="1" dirty="0">
                <a:solidFill>
                  <a:srgbClr val="231094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4462473" y="1675372"/>
              <a:ext cx="11138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4027425" y="1718982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5256111" y="168882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5637110" y="1688820"/>
              <a:ext cx="130608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新金属</a:t>
              </a:r>
              <a:endParaRPr kumimoji="1"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0" name="Text Box 15"/>
            <p:cNvSpPr txBox="1">
              <a:spLocks noChangeArrowheads="1"/>
            </p:cNvSpPr>
            <p:nvPr/>
          </p:nvSpPr>
          <p:spPr bwMode="auto">
            <a:xfrm>
              <a:off x="3137678" y="2755620"/>
              <a:ext cx="609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酸</a:t>
              </a:r>
              <a:endParaRPr kumimoji="1"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4013978" y="2762763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→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2" name="Text Box 28"/>
            <p:cNvSpPr txBox="1">
              <a:spLocks noChangeArrowheads="1"/>
            </p:cNvSpPr>
            <p:nvPr/>
          </p:nvSpPr>
          <p:spPr bwMode="auto">
            <a:xfrm>
              <a:off x="4433078" y="2792901"/>
              <a:ext cx="9373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5276803" y="2807270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5690378" y="2762763"/>
              <a:ext cx="96551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新酸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2223278" y="1688819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2680478" y="1688819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>
              <a:off x="2185178" y="2766870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8" name="Text Box 23"/>
            <p:cNvSpPr txBox="1">
              <a:spLocks noChangeArrowheads="1"/>
            </p:cNvSpPr>
            <p:nvPr/>
          </p:nvSpPr>
          <p:spPr bwMode="auto">
            <a:xfrm>
              <a:off x="2671513" y="2797008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2234484" y="3820365"/>
              <a:ext cx="533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0" name="Text Box 23"/>
            <p:cNvSpPr txBox="1">
              <a:spLocks noChangeArrowheads="1"/>
            </p:cNvSpPr>
            <p:nvPr/>
          </p:nvSpPr>
          <p:spPr bwMode="auto">
            <a:xfrm>
              <a:off x="2720819" y="3850503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1" name="Text Box 20"/>
            <p:cNvSpPr txBox="1">
              <a:spLocks noChangeArrowheads="1"/>
            </p:cNvSpPr>
            <p:nvPr/>
          </p:nvSpPr>
          <p:spPr bwMode="auto">
            <a:xfrm>
              <a:off x="1956578" y="4965419"/>
              <a:ext cx="81130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盐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2" name="Text Box 23"/>
            <p:cNvSpPr txBox="1">
              <a:spLocks noChangeArrowheads="1"/>
            </p:cNvSpPr>
            <p:nvPr/>
          </p:nvSpPr>
          <p:spPr bwMode="auto">
            <a:xfrm>
              <a:off x="2684960" y="5009845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solidFill>
                    <a:schemeClr val="bg1"/>
                  </a:solidFill>
                  <a:latin typeface="楷体_GB2312" pitchFamily="49" charset="-122"/>
                  <a:ea typeface="楷体_GB2312" pitchFamily="49" charset="-122"/>
                </a:rPr>
                <a:t>+</a:t>
              </a:r>
              <a:endParaRPr kumimoji="1" lang="en-US" altLang="zh-CN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3" name="右箭头 2"/>
          <p:cNvSpPr/>
          <p:nvPr/>
        </p:nvSpPr>
        <p:spPr>
          <a:xfrm>
            <a:off x="7654323" y="3084544"/>
            <a:ext cx="911453" cy="37098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01953" y="233664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定义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01953" y="329005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条件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8794376" y="2598251"/>
            <a:ext cx="107577" cy="1084642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5" name="左大括号 54"/>
          <p:cNvSpPr/>
          <p:nvPr/>
        </p:nvSpPr>
        <p:spPr>
          <a:xfrm>
            <a:off x="9804764" y="3116599"/>
            <a:ext cx="226742" cy="1767596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8949946" y="3951096"/>
            <a:ext cx="80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满足一点</a:t>
            </a:r>
            <a:r>
              <a:rPr kumimoji="1"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即</a:t>
            </a:r>
            <a:r>
              <a:rPr kumimoji="1" lang="zh-CN" altLang="en-US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</a:t>
            </a:r>
            <a:endParaRPr lang="zh-CN" altLang="en-US" dirty="0"/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10031506" y="2910384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有沉淀生成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10067821" y="3720908"/>
            <a:ext cx="172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有气体放出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10094715" y="4589708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有水生成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4877184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</a:t>
            </a:r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判断以下反应能否发生：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870" y="888096"/>
            <a:ext cx="3057247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1</a:t>
            </a:r>
            <a:r>
              <a:rPr lang="en-US" altLang="zh-CN" sz="2800" dirty="0">
                <a:latin typeface="+mn-ea"/>
              </a:rPr>
              <a:t>.</a:t>
            </a:r>
            <a:r>
              <a:rPr lang="zh-CN" altLang="en-US" sz="2800" dirty="0" smtClean="0">
                <a:latin typeface="+mn-ea"/>
              </a:rPr>
              <a:t>硝酸钾与稀盐酸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2.</a:t>
            </a:r>
            <a:r>
              <a:rPr lang="zh-CN" altLang="en-US" sz="2800" dirty="0" smtClean="0">
                <a:latin typeface="+mn-ea"/>
              </a:rPr>
              <a:t>碳酸钠和氯化银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3</a:t>
            </a:r>
            <a:r>
              <a:rPr lang="en-US" altLang="zh-CN" sz="2800" dirty="0">
                <a:latin typeface="+mn-ea"/>
              </a:rPr>
              <a:t>.</a:t>
            </a:r>
            <a:r>
              <a:rPr lang="zh-CN" altLang="en-US" sz="2800" dirty="0" smtClean="0">
                <a:latin typeface="+mn-ea"/>
              </a:rPr>
              <a:t>硝酸银和氯化钠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4</a:t>
            </a:r>
            <a:r>
              <a:rPr lang="en-US" altLang="zh-CN" sz="2800" dirty="0">
                <a:latin typeface="+mn-ea"/>
              </a:rPr>
              <a:t>.</a:t>
            </a:r>
            <a:r>
              <a:rPr lang="zh-CN" altLang="en-US" sz="2800" dirty="0" smtClean="0">
                <a:latin typeface="+mn-ea"/>
              </a:rPr>
              <a:t>硝酸钡和硫酸钠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5</a:t>
            </a:r>
            <a:r>
              <a:rPr lang="en-US" altLang="zh-CN" sz="2800" dirty="0">
                <a:latin typeface="+mn-ea"/>
              </a:rPr>
              <a:t>.</a:t>
            </a:r>
            <a:r>
              <a:rPr lang="zh-CN" altLang="en-US" sz="2800" dirty="0" smtClean="0">
                <a:latin typeface="+mn-ea"/>
              </a:rPr>
              <a:t>碳酸钠和氯化钙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 smtClean="0">
                <a:latin typeface="+mn-ea"/>
              </a:rPr>
              <a:t>6</a:t>
            </a:r>
            <a:r>
              <a:rPr lang="en-US" altLang="zh-CN" sz="2800" dirty="0">
                <a:latin typeface="+mn-ea"/>
              </a:rPr>
              <a:t>.</a:t>
            </a:r>
            <a:r>
              <a:rPr lang="zh-CN" altLang="en-US" sz="2800" dirty="0" smtClean="0">
                <a:latin typeface="+mn-ea"/>
              </a:rPr>
              <a:t>碳酸钠和氯化钡</a:t>
            </a:r>
            <a:endParaRPr lang="en-US" altLang="zh-CN" sz="2800" dirty="0" smtClean="0">
              <a:latin typeface="+mn-ea"/>
            </a:endParaRPr>
          </a:p>
          <a:p>
            <a:pPr>
              <a:lnSpc>
                <a:spcPct val="200000"/>
              </a:lnSpc>
            </a:pPr>
            <a:endParaRPr lang="zh-CN" altLang="en-US" sz="2800" dirty="0"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5654" y="2947829"/>
            <a:ext cx="1444802" cy="3147484"/>
            <a:chOff x="4285654" y="2947829"/>
            <a:chExt cx="1444802" cy="3147484"/>
          </a:xfrm>
        </p:grpSpPr>
        <p:sp>
          <p:nvSpPr>
            <p:cNvPr id="5" name="TextBox 4"/>
            <p:cNvSpPr txBox="1"/>
            <p:nvPr/>
          </p:nvSpPr>
          <p:spPr>
            <a:xfrm>
              <a:off x="4285654" y="2947829"/>
              <a:ext cx="1337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37433" y="3691212"/>
              <a:ext cx="1337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91221" y="4561476"/>
              <a:ext cx="1337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93230" y="5448982"/>
              <a:ext cx="1337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/>
                <a:t>（</a:t>
              </a:r>
              <a:r>
                <a:rPr lang="zh-CN" altLang="en-US" sz="3600" dirty="0">
                  <a:solidFill>
                    <a:srgbClr val="FF0000"/>
                  </a:solidFill>
                </a:rPr>
                <a:t>√</a:t>
              </a:r>
              <a:r>
                <a:rPr lang="zh-CN" altLang="en-US" sz="3600" dirty="0"/>
                <a:t>）</a:t>
              </a:r>
              <a:endParaRPr lang="zh-CN" altLang="en-US" sz="36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664183" y="2947829"/>
            <a:ext cx="5625258" cy="4370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altLang="zh-CN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====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NaNO</a:t>
            </a:r>
            <a:r>
              <a:rPr lang="en-US" altLang="zh-CN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4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Ba(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Na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==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2NaNO</a:t>
            </a:r>
            <a:r>
              <a:rPr lang="en-US" altLang="zh-CN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4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kern="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kern="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+Ca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400" kern="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sz="2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altLang="zh-C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Na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==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+ 2NaCl</a:t>
            </a:r>
            <a:endParaRPr kumimoji="1" lang="en-US" altLang="zh-CN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1" name="椭圆形标注 10"/>
          <p:cNvSpPr/>
          <p:nvPr/>
        </p:nvSpPr>
        <p:spPr>
          <a:xfrm>
            <a:off x="7046260" y="187548"/>
            <a:ext cx="5253317" cy="247433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KNO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NaNO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aseline="-250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无法参加复分解反应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椭圆形标注 12"/>
          <p:cNvSpPr/>
          <p:nvPr/>
        </p:nvSpPr>
        <p:spPr>
          <a:xfrm>
            <a:off x="4337433" y="1179228"/>
            <a:ext cx="4041476" cy="164757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AgCl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难溶于水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28" y="1010092"/>
            <a:ext cx="7513787" cy="188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05572" y="3319680"/>
            <a:ext cx="108798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sz="2400" dirty="0" smtClean="0">
                <a:latin typeface="+mn-ea"/>
                <a:cs typeface="Times New Roman" panose="02020603050405020304" pitchFamily="18" charset="0"/>
              </a:rPr>
              <a:t>3 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下列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各组溶液混合，能发生复分解反应，既无沉淀又无气体产生的是（　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）</a:t>
            </a:r>
            <a:endParaRPr lang="zh-CN" altLang="en-US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A 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、氯化钾溶液和硝酸</a:t>
            </a:r>
            <a:endParaRPr lang="zh-CN" altLang="en-US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B 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、氢氧化钠溶液和硫酸</a:t>
            </a:r>
            <a:endParaRPr lang="zh-CN" altLang="en-US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C 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、碳酸钠溶液和硫酸</a:t>
            </a:r>
            <a:endParaRPr lang="zh-CN" altLang="en-US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D 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、硫酸镁溶液和氢氧化钾溶液</a:t>
            </a:r>
            <a:endParaRPr lang="zh-CN" altLang="en-US" sz="24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4685" y="948536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</a:rPr>
              <a:t>C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29748" y="4070655"/>
            <a:ext cx="3544881" cy="2310472"/>
            <a:chOff x="4429748" y="4070655"/>
            <a:chExt cx="3544881" cy="2310472"/>
          </a:xfrm>
        </p:grpSpPr>
        <p:sp>
          <p:nvSpPr>
            <p:cNvPr id="7" name="TextBox 6"/>
            <p:cNvSpPr txBox="1"/>
            <p:nvPr/>
          </p:nvSpPr>
          <p:spPr>
            <a:xfrm>
              <a:off x="4429748" y="4070655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不反应</a:t>
              </a:r>
              <a:endParaRPr lang="zh-CN" altLang="en-US" sz="4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42333" y="5211577"/>
              <a:ext cx="124714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3200" baseline="-25000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200" dirty="0" smtClean="0">
                  <a:solidFill>
                    <a:srgbClr val="C00000"/>
                  </a:solidFill>
                  <a:latin typeface="Calibri" panose="020F0502020204030204"/>
                  <a:ea typeface="黑体" panose="02010609060101010101" pitchFamily="49" charset="-122"/>
                  <a:cs typeface="Calibri" panose="020F0502020204030204"/>
                </a:rPr>
                <a:t>↑</a:t>
              </a:r>
              <a:endParaRPr lang="zh-CN" altLang="en-US" sz="4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45520" y="5796352"/>
              <a:ext cx="21291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Mg(OH)</a:t>
              </a:r>
              <a:r>
                <a:rPr lang="en-US" altLang="zh-CN" sz="3200" baseline="-25000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200" dirty="0" smtClean="0">
                  <a:solidFill>
                    <a:srgbClr val="C00000"/>
                  </a:solidFill>
                  <a:latin typeface="Calibri" panose="020F0502020204030204"/>
                  <a:ea typeface="黑体" panose="02010609060101010101" pitchFamily="49" charset="-122"/>
                  <a:cs typeface="Calibri" panose="020F0502020204030204"/>
                </a:rPr>
                <a:t>↓</a:t>
              </a:r>
              <a:endParaRPr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0561273" y="33018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097" y="101009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2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561254" y="1587067"/>
            <a:ext cx="4108026" cy="1509384"/>
            <a:chOff x="1592426" y="2215949"/>
            <a:chExt cx="4108026" cy="1509384"/>
          </a:xfrm>
        </p:grpSpPr>
        <p:sp>
          <p:nvSpPr>
            <p:cNvPr id="4" name="标题 1"/>
            <p:cNvSpPr txBox="1"/>
            <p:nvPr/>
          </p:nvSpPr>
          <p:spPr>
            <a:xfrm>
              <a:off x="1592426" y="3153435"/>
              <a:ext cx="4108026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zh-CN" alt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化学肥料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5"/>
            <p:cNvSpPr txBox="1"/>
            <p:nvPr/>
          </p:nvSpPr>
          <p:spPr>
            <a:xfrm>
              <a:off x="1693898" y="2215949"/>
              <a:ext cx="2149151" cy="666551"/>
            </a:xfrm>
            <a:prstGeom prst="rect">
              <a:avLst/>
            </a:prstGeom>
            <a:solidFill>
              <a:srgbClr val="F38AAD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5"/>
          <p:cNvSpPr txBox="1"/>
          <p:nvPr/>
        </p:nvSpPr>
        <p:spPr>
          <a:xfrm>
            <a:off x="603421" y="140221"/>
            <a:ext cx="2149151" cy="666551"/>
          </a:xfrm>
          <a:prstGeom prst="rect">
            <a:avLst/>
          </a:prstGeom>
          <a:solidFill>
            <a:srgbClr val="F38AAD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 txBox="1"/>
          <p:nvPr/>
        </p:nvSpPr>
        <p:spPr>
          <a:xfrm>
            <a:off x="42708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（一）肥料</a:t>
            </a:r>
            <a:endParaRPr lang="zh-CN" altLang="en-US" sz="3200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iṧ1íḑé"/>
          <p:cNvSpPr/>
          <p:nvPr/>
        </p:nvSpPr>
        <p:spPr>
          <a:xfrm>
            <a:off x="-14601" y="2071600"/>
            <a:ext cx="12192000" cy="1440160"/>
          </a:xfrm>
          <a:prstGeom prst="rect">
            <a:avLst/>
          </a:prstGeom>
          <a:solidFill>
            <a:srgbClr val="9AB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7" name="íṣḷîḓe"/>
          <p:cNvGrpSpPr/>
          <p:nvPr/>
        </p:nvGrpSpPr>
        <p:grpSpPr>
          <a:xfrm>
            <a:off x="4233953" y="934471"/>
            <a:ext cx="3691510" cy="3714418"/>
            <a:chOff x="3967885" y="1802814"/>
            <a:chExt cx="3691510" cy="3714418"/>
          </a:xfrm>
          <a:effectLst>
            <a:outerShdw sx="102000" sy="102000" algn="ctr" rotWithShape="0">
              <a:schemeClr val="tx1">
                <a:alpha val="10000"/>
              </a:schemeClr>
            </a:outerShdw>
          </a:effectLst>
        </p:grpSpPr>
        <p:sp>
          <p:nvSpPr>
            <p:cNvPr id="8" name="ïṧļïḋé"/>
            <p:cNvSpPr/>
            <p:nvPr/>
          </p:nvSpPr>
          <p:spPr bwMode="auto">
            <a:xfrm>
              <a:off x="5828241" y="1802814"/>
              <a:ext cx="1831154" cy="1832792"/>
            </a:xfrm>
            <a:custGeom>
              <a:avLst/>
              <a:gdLst>
                <a:gd name="T0" fmla="*/ 0 w 5152"/>
                <a:gd name="T1" fmla="*/ 0 h 5152"/>
                <a:gd name="T2" fmla="*/ 4294 w 5152"/>
                <a:gd name="T3" fmla="*/ 0 h 5152"/>
                <a:gd name="T4" fmla="*/ 5152 w 5152"/>
                <a:gd name="T5" fmla="*/ 859 h 5152"/>
                <a:gd name="T6" fmla="*/ 5152 w 5152"/>
                <a:gd name="T7" fmla="*/ 5152 h 5152"/>
                <a:gd name="T8" fmla="*/ 0 w 5152"/>
                <a:gd name="T9" fmla="*/ 5152 h 5152"/>
                <a:gd name="T10" fmla="*/ 0 w 5152"/>
                <a:gd name="T11" fmla="*/ 0 h 5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2" h="5152">
                  <a:moveTo>
                    <a:pt x="0" y="0"/>
                  </a:moveTo>
                  <a:lnTo>
                    <a:pt x="4294" y="0"/>
                  </a:lnTo>
                  <a:cubicBezTo>
                    <a:pt x="4768" y="0"/>
                    <a:pt x="5152" y="385"/>
                    <a:pt x="5152" y="859"/>
                  </a:cubicBezTo>
                  <a:lnTo>
                    <a:pt x="5152" y="5152"/>
                  </a:lnTo>
                  <a:lnTo>
                    <a:pt x="0" y="5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iśļíḑé"/>
            <p:cNvSpPr/>
            <p:nvPr/>
          </p:nvSpPr>
          <p:spPr bwMode="auto">
            <a:xfrm>
              <a:off x="3967885" y="1802814"/>
              <a:ext cx="1831154" cy="1832792"/>
            </a:xfrm>
            <a:custGeom>
              <a:avLst/>
              <a:gdLst>
                <a:gd name="T0" fmla="*/ 5152 w 5152"/>
                <a:gd name="T1" fmla="*/ 0 h 5152"/>
                <a:gd name="T2" fmla="*/ 859 w 5152"/>
                <a:gd name="T3" fmla="*/ 0 h 5152"/>
                <a:gd name="T4" fmla="*/ 0 w 5152"/>
                <a:gd name="T5" fmla="*/ 859 h 5152"/>
                <a:gd name="T6" fmla="*/ 0 w 5152"/>
                <a:gd name="T7" fmla="*/ 5152 h 5152"/>
                <a:gd name="T8" fmla="*/ 5152 w 5152"/>
                <a:gd name="T9" fmla="*/ 5152 h 5152"/>
                <a:gd name="T10" fmla="*/ 5152 w 5152"/>
                <a:gd name="T11" fmla="*/ 0 h 5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2" h="5152">
                  <a:moveTo>
                    <a:pt x="5152" y="0"/>
                  </a:moveTo>
                  <a:lnTo>
                    <a:pt x="859" y="0"/>
                  </a:lnTo>
                  <a:cubicBezTo>
                    <a:pt x="385" y="0"/>
                    <a:pt x="0" y="385"/>
                    <a:pt x="0" y="859"/>
                  </a:cubicBezTo>
                  <a:lnTo>
                    <a:pt x="0" y="5152"/>
                  </a:lnTo>
                  <a:lnTo>
                    <a:pt x="5152" y="5152"/>
                  </a:lnTo>
                  <a:lnTo>
                    <a:pt x="5152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ïṩḻîdê"/>
            <p:cNvSpPr/>
            <p:nvPr/>
          </p:nvSpPr>
          <p:spPr bwMode="auto">
            <a:xfrm>
              <a:off x="3967885" y="3677877"/>
              <a:ext cx="1831154" cy="1832792"/>
            </a:xfrm>
            <a:custGeom>
              <a:avLst/>
              <a:gdLst>
                <a:gd name="T0" fmla="*/ 5152 w 5152"/>
                <a:gd name="T1" fmla="*/ 5152 h 5152"/>
                <a:gd name="T2" fmla="*/ 859 w 5152"/>
                <a:gd name="T3" fmla="*/ 5152 h 5152"/>
                <a:gd name="T4" fmla="*/ 0 w 5152"/>
                <a:gd name="T5" fmla="*/ 4294 h 5152"/>
                <a:gd name="T6" fmla="*/ 0 w 5152"/>
                <a:gd name="T7" fmla="*/ 0 h 5152"/>
                <a:gd name="T8" fmla="*/ 5152 w 5152"/>
                <a:gd name="T9" fmla="*/ 0 h 5152"/>
                <a:gd name="T10" fmla="*/ 5152 w 5152"/>
                <a:gd name="T11" fmla="*/ 5152 h 5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2" h="5152">
                  <a:moveTo>
                    <a:pt x="5152" y="5152"/>
                  </a:moveTo>
                  <a:lnTo>
                    <a:pt x="859" y="5152"/>
                  </a:lnTo>
                  <a:cubicBezTo>
                    <a:pt x="385" y="5152"/>
                    <a:pt x="0" y="4768"/>
                    <a:pt x="0" y="4294"/>
                  </a:cubicBezTo>
                  <a:lnTo>
                    <a:pt x="0" y="0"/>
                  </a:lnTo>
                  <a:lnTo>
                    <a:pt x="5152" y="0"/>
                  </a:lnTo>
                  <a:lnTo>
                    <a:pt x="5152" y="5152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ïślîḓê"/>
            <p:cNvSpPr/>
            <p:nvPr/>
          </p:nvSpPr>
          <p:spPr bwMode="auto">
            <a:xfrm>
              <a:off x="5828241" y="3677877"/>
              <a:ext cx="1831154" cy="1839355"/>
            </a:xfrm>
            <a:custGeom>
              <a:avLst/>
              <a:gdLst>
                <a:gd name="T0" fmla="*/ 0 w 5152"/>
                <a:gd name="T1" fmla="*/ 5168 h 5168"/>
                <a:gd name="T2" fmla="*/ 4294 w 5152"/>
                <a:gd name="T3" fmla="*/ 5168 h 5168"/>
                <a:gd name="T4" fmla="*/ 5152 w 5152"/>
                <a:gd name="T5" fmla="*/ 4310 h 5168"/>
                <a:gd name="T6" fmla="*/ 5152 w 5152"/>
                <a:gd name="T7" fmla="*/ 0 h 5168"/>
                <a:gd name="T8" fmla="*/ 0 w 5152"/>
                <a:gd name="T9" fmla="*/ 0 h 5168"/>
                <a:gd name="T10" fmla="*/ 0 w 5152"/>
                <a:gd name="T11" fmla="*/ 5168 h 5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2" h="5168">
                  <a:moveTo>
                    <a:pt x="0" y="5168"/>
                  </a:moveTo>
                  <a:lnTo>
                    <a:pt x="4294" y="5168"/>
                  </a:lnTo>
                  <a:cubicBezTo>
                    <a:pt x="4768" y="5168"/>
                    <a:pt x="5152" y="4784"/>
                    <a:pt x="5152" y="4310"/>
                  </a:cubicBezTo>
                  <a:lnTo>
                    <a:pt x="5152" y="0"/>
                  </a:lnTo>
                  <a:lnTo>
                    <a:pt x="0" y="0"/>
                  </a:lnTo>
                  <a:lnTo>
                    <a:pt x="0" y="5168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2" name="işḻïḓê"/>
          <p:cNvSpPr/>
          <p:nvPr/>
        </p:nvSpPr>
        <p:spPr>
          <a:xfrm>
            <a:off x="5489043" y="2201015"/>
            <a:ext cx="1181330" cy="11813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文本框 18"/>
          <p:cNvSpPr txBox="1"/>
          <p:nvPr/>
        </p:nvSpPr>
        <p:spPr>
          <a:xfrm>
            <a:off x="5385064" y="2474875"/>
            <a:ext cx="1418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肥料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27083" y="2521041"/>
            <a:ext cx="3349299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微软雅黑" panose="020B0503020204020204" pitchFamily="34" charset="-122"/>
              </a:rPr>
              <a:t>天然有机肥料</a:t>
            </a:r>
            <a:endParaRPr lang="en-US" sz="3600" b="1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0819" y="3511760"/>
            <a:ext cx="30706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氮肥</a:t>
            </a:r>
            <a:endParaRPr lang="en-US" altLang="zh-CN" sz="4000" dirty="0" smtClean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磷肥</a:t>
            </a:r>
            <a:endParaRPr lang="en-US" altLang="zh-CN" sz="4000" dirty="0" smtClean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钾肥</a:t>
            </a:r>
            <a:endParaRPr lang="en-US" altLang="zh-CN" sz="4000" dirty="0" smtClean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复合肥</a:t>
            </a:r>
            <a:endParaRPr lang="en-US" altLang="zh-CN" sz="4000" dirty="0" smtClean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微量元素肥</a:t>
            </a:r>
            <a:endParaRPr lang="zh-CN" altLang="en-US" sz="4000" dirty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930819" y="2460837"/>
            <a:ext cx="269069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微软雅黑" panose="020B0503020204020204" pitchFamily="34" charset="-122"/>
              </a:rPr>
              <a:t>化学肥料</a:t>
            </a:r>
            <a:endParaRPr lang="en-US" sz="3600" b="1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1022" y="0"/>
          <a:ext cx="12070978" cy="6772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358"/>
                <a:gridCol w="3199111"/>
                <a:gridCol w="2819802"/>
                <a:gridCol w="2436471"/>
                <a:gridCol w="2659236"/>
              </a:tblGrid>
              <a:tr h="11039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类别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氮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肥</a:t>
                      </a:r>
                      <a:endParaRPr lang="zh-CN" altLang="en-US" sz="3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磷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肥</a:t>
                      </a:r>
                      <a:endParaRPr lang="zh-CN" altLang="en-US" sz="3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钾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肥</a:t>
                      </a:r>
                      <a:endParaRPr lang="zh-CN" altLang="en-US" sz="3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复合肥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41135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常</a:t>
                      </a:r>
                      <a:endParaRPr lang="en-US" altLang="zh-CN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见</a:t>
                      </a:r>
                      <a:endParaRPr lang="en-US" altLang="zh-CN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肥</a:t>
                      </a:r>
                      <a:endParaRPr lang="en-US" altLang="zh-CN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料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硫酸铵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硝酸铵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氯化铵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Cl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碳酸氢铵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氨水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·H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尿素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   CO(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 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磷矿粉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主要成分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过磷酸钙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主要成分是</a:t>
                      </a:r>
                      <a:r>
                        <a:rPr lang="en-US" altLang="zh-CN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(H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CaSO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的混合物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钙镁磷肥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硫酸钾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氯化钾</a:t>
                      </a:r>
                      <a:r>
                        <a:rPr lang="en-US" altLang="zh-CN" sz="200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Cl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草木灰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主要成分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kern="1200" baseline="-25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硝酸钾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磷酸二氢铵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2000" kern="1200" baseline="-250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磷酸二氢钾</a:t>
                      </a:r>
                      <a:endParaRPr lang="en-US" altLang="zh-CN" sz="20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042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用</a:t>
                      </a:r>
                      <a:endParaRPr lang="en-US" altLang="zh-CN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途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可促进植物茎、叶的生长</a:t>
                      </a:r>
                      <a:r>
                        <a:rPr lang="zh-CN" altLang="en-US" sz="24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，叶色浓绿</a:t>
                      </a:r>
                      <a:endParaRPr lang="zh-CN" altLang="en-US" sz="2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可促进根系发达，增强抗寒能力，使穗粒增多、饱满</a:t>
                      </a:r>
                      <a:endParaRPr lang="zh-CN" altLang="en-US" sz="2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使作物生长健壮，增强抗倒伏、抗病虫害的能力</a:t>
                      </a:r>
                      <a:endParaRPr lang="zh-CN" altLang="en-US" sz="2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同时供给几种养分，充分发挥营养元素间相互作用，有效成分高</a:t>
                      </a:r>
                      <a:endParaRPr lang="zh-CN" altLang="en-US" sz="2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6388" y="1186148"/>
            <a:ext cx="8802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 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14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天津、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16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天津、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19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天津）</a:t>
            </a:r>
            <a:r>
              <a:rPr lang="zh-CN" altLang="zh-CN" sz="2400" dirty="0" smtClean="0">
                <a:latin typeface="+mn-ea"/>
              </a:rPr>
              <a:t>属于</a:t>
            </a:r>
            <a:r>
              <a:rPr lang="zh-CN" altLang="zh-CN" sz="2400" dirty="0">
                <a:latin typeface="+mn-ea"/>
              </a:rPr>
              <a:t>复合肥料的是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</a:t>
            </a:r>
            <a:endParaRPr lang="zh-CN" altLang="zh-CN" sz="2400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6389" y="1905581"/>
            <a:ext cx="10358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>
              <a:lnSpc>
                <a:spcPct val="200000"/>
              </a:lnSpc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 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19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</a:t>
            </a:r>
            <a:r>
              <a:rPr lang="zh-CN" altLang="en-US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sz="2400" dirty="0" smtClean="0">
                <a:latin typeface="+mn-ea"/>
              </a:rPr>
              <a:t>下列</a:t>
            </a:r>
            <a:r>
              <a:rPr lang="zh-CN" altLang="zh-CN" sz="2400" dirty="0">
                <a:latin typeface="+mn-ea"/>
              </a:rPr>
              <a:t>化肥中，属于复合肥料的是（　　）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200000"/>
              </a:lnSpc>
            </a:pPr>
            <a:r>
              <a:rPr lang="en-US" altLang="zh-CN" sz="2400" dirty="0">
                <a:latin typeface="+mn-ea"/>
              </a:rPr>
              <a:t>A. </a:t>
            </a:r>
            <a:r>
              <a:rPr lang="zh-CN" altLang="zh-CN" sz="2400" dirty="0">
                <a:latin typeface="+mn-ea"/>
              </a:rPr>
              <a:t>硫酸钾</a:t>
            </a:r>
            <a:r>
              <a:rPr lang="en-US" altLang="zh-CN" sz="2400" dirty="0">
                <a:latin typeface="+mn-ea"/>
              </a:rPr>
              <a:t>	</a:t>
            </a:r>
            <a:r>
              <a:rPr lang="en-US" altLang="zh-CN" sz="2400" dirty="0" smtClean="0">
                <a:latin typeface="+mn-ea"/>
              </a:rPr>
              <a:t> B</a:t>
            </a:r>
            <a:r>
              <a:rPr lang="en-US" altLang="zh-CN" sz="2400" dirty="0">
                <a:latin typeface="+mn-ea"/>
              </a:rPr>
              <a:t>. </a:t>
            </a:r>
            <a:r>
              <a:rPr lang="zh-CN" altLang="zh-CN" sz="2400" dirty="0">
                <a:latin typeface="+mn-ea"/>
              </a:rPr>
              <a:t>硝酸钾</a:t>
            </a:r>
            <a:r>
              <a:rPr lang="en-US" altLang="zh-CN" sz="2400" dirty="0">
                <a:latin typeface="+mn-ea"/>
              </a:rPr>
              <a:t>	</a:t>
            </a:r>
            <a:r>
              <a:rPr lang="en-US" altLang="zh-CN" sz="2400" dirty="0" smtClean="0">
                <a:latin typeface="+mn-ea"/>
              </a:rPr>
              <a:t> C</a:t>
            </a:r>
            <a:r>
              <a:rPr lang="en-US" altLang="zh-CN" sz="2400" dirty="0">
                <a:latin typeface="+mn-ea"/>
              </a:rPr>
              <a:t>. </a:t>
            </a:r>
            <a:r>
              <a:rPr lang="zh-CN" altLang="zh-CN" sz="2400" dirty="0">
                <a:latin typeface="+mn-ea"/>
              </a:rPr>
              <a:t>碳酸钾</a:t>
            </a:r>
            <a:r>
              <a:rPr lang="en-US" altLang="zh-CN" sz="2400" dirty="0">
                <a:latin typeface="+mn-ea"/>
              </a:rPr>
              <a:t>	</a:t>
            </a:r>
            <a:r>
              <a:rPr lang="en-US" altLang="zh-CN" sz="2400" dirty="0" smtClean="0">
                <a:latin typeface="+mn-ea"/>
              </a:rPr>
              <a:t>  D</a:t>
            </a:r>
            <a:r>
              <a:rPr lang="en-US" altLang="zh-CN" sz="2400" dirty="0">
                <a:latin typeface="+mn-ea"/>
              </a:rPr>
              <a:t>. </a:t>
            </a:r>
            <a:r>
              <a:rPr lang="zh-CN" altLang="zh-CN" sz="2400" dirty="0">
                <a:latin typeface="+mn-ea"/>
              </a:rPr>
              <a:t>氯化钾</a:t>
            </a:r>
            <a:endParaRPr lang="zh-CN" altLang="zh-CN" sz="240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38210" y="893760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</a:t>
            </a:r>
            <a:r>
              <a:rPr lang="en-US" altLang="zh-CN" sz="32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57994" y="21056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4434" y="0"/>
            <a:ext cx="1166756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 </a:t>
            </a:r>
            <a:r>
              <a:rPr lang="zh-CN" altLang="en-US" sz="2400" dirty="0" smtClean="0">
                <a:latin typeface="+mn-ea"/>
              </a:rPr>
              <a:t>（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</a:rPr>
              <a:t>18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天津）</a:t>
            </a:r>
            <a:r>
              <a:rPr lang="zh-CN" altLang="zh-CN" sz="2400" dirty="0" smtClean="0">
                <a:latin typeface="+mn-ea"/>
              </a:rPr>
              <a:t>下列</a:t>
            </a:r>
            <a:r>
              <a:rPr lang="zh-CN" altLang="zh-CN" sz="2400" dirty="0">
                <a:latin typeface="+mn-ea"/>
              </a:rPr>
              <a:t>有关农药的叙述中不正确的是（　　）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+mn-ea"/>
              </a:rPr>
              <a:t>A</a:t>
            </a:r>
            <a:r>
              <a:rPr lang="zh-CN" altLang="zh-CN" sz="2400" dirty="0">
                <a:latin typeface="+mn-ea"/>
              </a:rPr>
              <a:t>．施用农药是最重要的作物保护手段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．农药施用后，会通过农作物、农产品等发生转移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C</a:t>
            </a:r>
            <a:r>
              <a:rPr lang="zh-CN" altLang="zh-CN" sz="2400" dirty="0">
                <a:latin typeface="+mn-ea"/>
              </a:rPr>
              <a:t>．农药本身有毒，应该禁止施用</a:t>
            </a:r>
            <a:r>
              <a:rPr lang="zh-CN" altLang="zh-CN" sz="2400" dirty="0" smtClean="0">
                <a:latin typeface="+mn-ea"/>
              </a:rPr>
              <a:t>农药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+mn-ea"/>
              </a:rPr>
              <a:t>D</a:t>
            </a:r>
            <a:r>
              <a:rPr lang="zh-CN" altLang="zh-CN" sz="2400" dirty="0">
                <a:latin typeface="+mn-ea"/>
              </a:rPr>
              <a:t>．为了减小污染，应根据作物、虫害和农药的特点按规定合理实施农药</a:t>
            </a:r>
            <a:endParaRPr lang="zh-CN" altLang="zh-CN" sz="2400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8564" y="3652923"/>
            <a:ext cx="98670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 </a:t>
            </a:r>
            <a:r>
              <a:rPr lang="zh-CN" altLang="en-US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15</a:t>
            </a:r>
            <a:r>
              <a:rPr lang="zh-CN" altLang="en-US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天津）</a:t>
            </a:r>
            <a:r>
              <a:rPr lang="zh-CN" altLang="zh-CN" sz="2400" dirty="0">
                <a:latin typeface="+mn-ea"/>
              </a:rPr>
              <a:t>下列说法正确的是（　　）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A</a:t>
            </a:r>
            <a:r>
              <a:rPr lang="zh-CN" altLang="zh-CN" sz="2400" dirty="0" smtClean="0">
                <a:latin typeface="+mn-ea"/>
              </a:rPr>
              <a:t>．所有</a:t>
            </a:r>
            <a:r>
              <a:rPr lang="zh-CN" altLang="zh-CN" sz="2400" dirty="0">
                <a:latin typeface="+mn-ea"/>
              </a:rPr>
              <a:t>含碳元素的化合物都是有机物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．农药施用后，不会在农作物或农产品留有残余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C</a:t>
            </a:r>
            <a:r>
              <a:rPr lang="zh-CN" altLang="zh-CN" sz="2400" dirty="0">
                <a:latin typeface="+mn-ea"/>
              </a:rPr>
              <a:t>．人体中含量较多的前四种元素是氧、碳、氢、氮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D</a:t>
            </a:r>
            <a:r>
              <a:rPr lang="zh-CN" altLang="zh-CN" sz="2400" dirty="0">
                <a:latin typeface="+mn-ea"/>
              </a:rPr>
              <a:t>．草木灰的主要成分是碳酸钾，碳酸钾属于复合肥料</a:t>
            </a:r>
            <a:endParaRPr lang="zh-CN" altLang="zh-CN" sz="2400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11887" y="135686"/>
            <a:ext cx="55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zh-CN" altLang="en-US" sz="28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52110" y="3672068"/>
            <a:ext cx="55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zh-CN" altLang="en-US" sz="28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5"/>
          <p:cNvSpPr txBox="1"/>
          <p:nvPr/>
        </p:nvSpPr>
        <p:spPr>
          <a:xfrm>
            <a:off x="1113008" y="187548"/>
            <a:ext cx="2423568" cy="666551"/>
          </a:xfrm>
          <a:prstGeom prst="rect">
            <a:avLst/>
          </a:prstGeom>
          <a:solidFill>
            <a:srgbClr val="F38AAD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（二）化肥鉴别</a:t>
            </a:r>
            <a:endParaRPr lang="zh-CN" altLang="en-US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53789" y="1705221"/>
          <a:ext cx="10662024" cy="2936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013"/>
                <a:gridCol w="3301999"/>
                <a:gridCol w="2665506"/>
                <a:gridCol w="2665506"/>
              </a:tblGrid>
              <a:tr h="46218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氮肥（铵态氮肥）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钾肥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磷肥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4621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外观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白色固体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灰白色固体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4806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溶解性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溶于水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大多不溶于水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或部分溶于水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4621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加熟石灰研磨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放出刺激性气味气体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没有放出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刺激性气味气体</a:t>
                      </a:r>
                      <a:endParaRPr lang="zh-CN" altLang="en-US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/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201467" y="4641263"/>
            <a:ext cx="7310718" cy="839517"/>
            <a:chOff x="6975662" y="4874559"/>
            <a:chExt cx="4800600" cy="839517"/>
          </a:xfrm>
        </p:grpSpPr>
        <p:sp>
          <p:nvSpPr>
            <p:cNvPr id="6" name="TextBox 5"/>
            <p:cNvSpPr txBox="1"/>
            <p:nvPr/>
          </p:nvSpPr>
          <p:spPr>
            <a:xfrm>
              <a:off x="6975662" y="4975412"/>
              <a:ext cx="48006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(NH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+Ca(OH)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===CaSO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+2H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O+2NH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↑</a:t>
              </a:r>
              <a:endPara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8813349" y="4874559"/>
              <a:ext cx="221876" cy="201706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1113008" y="5370108"/>
            <a:ext cx="10990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铵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态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氮肥与碱性物质混合后研磨，可以闻到有刺激性气味的气体生成</a:t>
            </a:r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01467" y="5829639"/>
            <a:ext cx="10990533" cy="1016879"/>
            <a:chOff x="1201467" y="5829639"/>
            <a:chExt cx="10990533" cy="1016879"/>
          </a:xfrm>
        </p:grpSpPr>
        <p:sp>
          <p:nvSpPr>
            <p:cNvPr id="10" name="下箭头 9"/>
            <p:cNvSpPr/>
            <p:nvPr/>
          </p:nvSpPr>
          <p:spPr>
            <a:xfrm>
              <a:off x="4292280" y="5829639"/>
              <a:ext cx="317391" cy="52353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01467" y="6323298"/>
              <a:ext cx="109905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铵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态</a:t>
              </a:r>
              <a:r>
                <a:rPr lang="zh-CN" altLang="en-US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氮肥</a:t>
              </a:r>
              <a:r>
                <a:rPr lang="zh-CN" altLang="en-US" sz="28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不能</a:t>
              </a:r>
              <a:r>
                <a:rPr lang="zh-CN" altLang="en-US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与碱性物质（如草木灰）混合使用</a:t>
              </a:r>
              <a:endPara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59599" y="1118651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氮肥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、钾肥、磷肥</a:t>
            </a:r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简易鉴别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5"/>
          <p:cNvSpPr txBox="1"/>
          <p:nvPr/>
        </p:nvSpPr>
        <p:spPr>
          <a:xfrm>
            <a:off x="1017267" y="187548"/>
            <a:ext cx="2532757" cy="666551"/>
          </a:xfrm>
          <a:prstGeom prst="rect">
            <a:avLst/>
          </a:prstGeom>
          <a:solidFill>
            <a:srgbClr val="F38AAD"/>
          </a:solidFill>
          <a:ln>
            <a:noFill/>
          </a:ln>
        </p:spPr>
        <p:txBody>
          <a:bodyPr wrap="square" rtlCol="0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/>
          <p:cNvSpPr txBox="1">
            <a:spLocks noGrp="1"/>
          </p:cNvSpPr>
          <p:nvPr>
            <p:ph idx="1"/>
          </p:nvPr>
        </p:nvSpPr>
        <p:spPr>
          <a:xfrm>
            <a:off x="381000" y="1018802"/>
            <a:ext cx="7237879" cy="254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氮肥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的简易鉴别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根据状态鉴别：如氮肥中的氨水是液态。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根据气味鉴别；如碳酸氢铵有强烈的氨味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根据化学性质鉴别。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（二）化肥鉴别</a:t>
            </a:r>
            <a:endParaRPr lang="zh-CN" altLang="en-US" b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70" name="Picture 2" descr="https://timgsa.baidu.com/timg?image&amp;quality=80&amp;size=b9999_10000&amp;sec=1581842185001&amp;di=0b12f0a2565f31d12c52c06979053361&amp;imgtype=0&amp;src=http%3A%2F%2Fgss0.baidu.com%2F-4o3dSag_xI4khGko9WTAnF6hhy%2Fzhidao%2Fpic%2Fitem%2F79f0f736afc37931569e2f58eac4b74542a911c8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669" y="2662518"/>
            <a:ext cx="7630272" cy="41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8340" y="935033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1(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</a:rPr>
              <a:t>13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天津）</a:t>
            </a:r>
            <a:r>
              <a:rPr lang="zh-CN" altLang="zh-CN" sz="2400" dirty="0" smtClean="0">
                <a:latin typeface="+mn-ea"/>
              </a:rPr>
              <a:t>下列事实与相应的解释不一致</a:t>
            </a:r>
            <a:endParaRPr lang="zh-CN" altLang="en-US" sz="2400" dirty="0">
              <a:latin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06362" y="1532965"/>
          <a:ext cx="10515600" cy="890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2473"/>
                <a:gridCol w="5836024"/>
                <a:gridCol w="3847103"/>
              </a:tblGrid>
              <a:tr h="478634"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选项</a:t>
                      </a:r>
                      <a:endParaRPr lang="zh-CN" sz="20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事实</a:t>
                      </a:r>
                      <a:endParaRPr lang="zh-CN" sz="20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解释</a:t>
                      </a:r>
                      <a:endParaRPr lang="zh-CN" sz="20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411399"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</a:t>
                      </a:r>
                      <a:endParaRPr lang="zh-CN" sz="18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化肥硫酸铵不能和熟石灰混放或混用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 smtClean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硫酸铵和熟石灰发生中和反应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998340" y="2709684"/>
            <a:ext cx="10605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2(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</a:rPr>
              <a:t>16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天津）</a:t>
            </a:r>
            <a:r>
              <a:rPr lang="zh-CN" altLang="zh-CN" sz="2400" dirty="0" smtClean="0">
                <a:latin typeface="+mn-ea"/>
              </a:rPr>
              <a:t>下列</a:t>
            </a:r>
            <a:r>
              <a:rPr lang="zh-CN" altLang="zh-CN" sz="2400" dirty="0">
                <a:latin typeface="+mn-ea"/>
              </a:rPr>
              <a:t>化肥中，从外观即可与其他化肥相区别的是（　　）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A</a:t>
            </a:r>
            <a:r>
              <a:rPr lang="zh-CN" altLang="zh-CN" sz="2400" dirty="0">
                <a:latin typeface="+mn-ea"/>
              </a:rPr>
              <a:t>．磷矿粉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b="1" dirty="0">
                <a:latin typeface="+mn-ea"/>
              </a:rPr>
              <a:t>  </a:t>
            </a:r>
            <a:r>
              <a:rPr lang="en-US" altLang="zh-CN" sz="2400" dirty="0">
                <a:latin typeface="+mn-ea"/>
              </a:rPr>
              <a:t>  B</a:t>
            </a:r>
            <a:r>
              <a:rPr lang="zh-CN" altLang="zh-CN" sz="2400" dirty="0">
                <a:latin typeface="+mn-ea"/>
              </a:rPr>
              <a:t>．硝酸铵</a:t>
            </a:r>
            <a:r>
              <a:rPr lang="en-US" altLang="zh-CN" sz="2400" dirty="0">
                <a:latin typeface="+mn-ea"/>
              </a:rPr>
              <a:t>     C</a:t>
            </a:r>
            <a:r>
              <a:rPr lang="zh-CN" altLang="zh-CN" sz="2400" dirty="0">
                <a:latin typeface="+mn-ea"/>
              </a:rPr>
              <a:t>．硫酸钾</a:t>
            </a:r>
            <a:r>
              <a:rPr lang="en-US" altLang="zh-CN" sz="2400" dirty="0">
                <a:latin typeface="+mn-ea"/>
              </a:rPr>
              <a:t>     D</a:t>
            </a:r>
            <a:r>
              <a:rPr lang="zh-CN" altLang="zh-CN" sz="2400" dirty="0">
                <a:latin typeface="+mn-ea"/>
              </a:rPr>
              <a:t>．氯化钾</a:t>
            </a:r>
            <a:endParaRPr lang="zh-CN" altLang="zh-CN" sz="2400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79145" y="280934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u="sng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/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129214" y="4861924"/>
          <a:ext cx="7933572" cy="1710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6786"/>
                <a:gridCol w="3966786"/>
              </a:tblGrid>
              <a:tr h="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选项</a:t>
                      </a:r>
                      <a:endParaRPr lang="zh-CN" sz="20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B 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46863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实验目的</a:t>
                      </a:r>
                      <a:endParaRPr lang="zh-CN" sz="20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鉴别硫酸铵和磷矿粉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46863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方案</a:t>
                      </a:r>
                      <a:r>
                        <a:rPr lang="en-US" sz="2000" kern="100" dirty="0">
                          <a:effectLst/>
                        </a:rPr>
                        <a:t>l </a:t>
                      </a:r>
                      <a:endParaRPr lang="zh-CN" sz="20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观察颜色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46863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方案</a:t>
                      </a:r>
                      <a:r>
                        <a:rPr lang="en-US" sz="2000" kern="100" dirty="0">
                          <a:effectLst/>
                        </a:rPr>
                        <a:t>2 </a:t>
                      </a:r>
                      <a:endParaRPr lang="zh-CN" sz="20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加熟石灰粉末研磨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998340" y="4227184"/>
            <a:ext cx="86998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lvl="0" font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3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Calibri" panose="020F0502020204030204" charset="0"/>
              </a:rPr>
              <a:t>(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Calibri" panose="020F0502020204030204" charset="0"/>
              </a:rPr>
              <a:t>17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Calibri" panose="020F0502020204030204" charset="0"/>
              </a:rPr>
              <a:t>天津）</a:t>
            </a:r>
            <a:r>
              <a:rPr lang="zh-CN" sz="2000" dirty="0">
                <a:solidFill>
                  <a:srgbClr val="000000"/>
                </a:solidFill>
                <a:latin typeface="+mn-ea"/>
                <a:cs typeface="Calibri" panose="020F0502020204030204" charset="0"/>
              </a:rPr>
              <a:t>某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Calibri" panose="020F0502020204030204" charset="0"/>
              </a:rPr>
              <a:t>同学对下列四个实验都设计了两种方案，两种方案均合理</a:t>
            </a:r>
            <a:endParaRPr kumimoji="0" lang="zh-CN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561254" y="1602425"/>
            <a:ext cx="5700158" cy="1509384"/>
            <a:chOff x="1592426" y="2215949"/>
            <a:chExt cx="5700158" cy="1509384"/>
          </a:xfrm>
        </p:grpSpPr>
        <p:sp>
          <p:nvSpPr>
            <p:cNvPr id="4" name="标题 1"/>
            <p:cNvSpPr txBox="1"/>
            <p:nvPr/>
          </p:nvSpPr>
          <p:spPr>
            <a:xfrm>
              <a:off x="1592426" y="3153435"/>
              <a:ext cx="5700158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40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酸碱</a:t>
              </a:r>
              <a:r>
                <a:rPr lang="zh-CN" altLang="en-US" sz="4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盐综合知识运用</a:t>
              </a:r>
              <a:endParaRPr lang="zh-CN" alt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5"/>
            <p:cNvSpPr txBox="1"/>
            <p:nvPr/>
          </p:nvSpPr>
          <p:spPr>
            <a:xfrm>
              <a:off x="1693898" y="2215949"/>
              <a:ext cx="2149151" cy="666551"/>
            </a:xfrm>
            <a:prstGeom prst="rect">
              <a:avLst/>
            </a:prstGeom>
            <a:solidFill>
              <a:srgbClr val="F38AAD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4320"/>
            <a:ext cx="548640" cy="15702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78180" y="274320"/>
            <a:ext cx="201930" cy="15702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9253" y="736265"/>
            <a:ext cx="25010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常考知识点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79145" y="1515511"/>
            <a:ext cx="10293828" cy="3466000"/>
            <a:chOff x="745725" y="1515511"/>
            <a:chExt cx="10293828" cy="3466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745725" y="1515511"/>
              <a:ext cx="10293828" cy="2179156"/>
              <a:chOff x="689924" y="1368999"/>
              <a:chExt cx="10293828" cy="217915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89924" y="1368999"/>
                <a:ext cx="4840472" cy="747955"/>
                <a:chOff x="4370102" y="31274"/>
                <a:chExt cx="4840472" cy="747955"/>
              </a:xfrm>
            </p:grpSpPr>
            <p:sp>
              <p:nvSpPr>
                <p:cNvPr id="35" name="TextBox 76"/>
                <p:cNvSpPr txBox="1"/>
                <p:nvPr/>
              </p:nvSpPr>
              <p:spPr>
                <a:xfrm>
                  <a:off x="5482258" y="31274"/>
                  <a:ext cx="3728316" cy="71558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离子共存</a:t>
                  </a:r>
                  <a:endPara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4370102" y="194454"/>
                  <a:ext cx="14157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（一）</a:t>
                  </a:r>
                  <a:endParaRPr lang="zh-CN" altLang="en-US" sz="320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6098772" y="1426757"/>
                <a:ext cx="4375552" cy="743986"/>
                <a:chOff x="3877831" y="89033"/>
                <a:chExt cx="4375552" cy="743986"/>
              </a:xfrm>
            </p:grpSpPr>
            <p:sp>
              <p:nvSpPr>
                <p:cNvPr id="32" name="TextBox 76"/>
                <p:cNvSpPr txBox="1"/>
                <p:nvPr/>
              </p:nvSpPr>
              <p:spPr>
                <a:xfrm>
                  <a:off x="5011217" y="89033"/>
                  <a:ext cx="3242166" cy="743986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物质鉴别</a:t>
                  </a:r>
                  <a:endParaRPr lang="zh-CN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文本框 32"/>
                <p:cNvSpPr txBox="1"/>
                <p:nvPr/>
              </p:nvSpPr>
              <p:spPr>
                <a:xfrm>
                  <a:off x="3877831" y="248244"/>
                  <a:ext cx="14157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（二）</a:t>
                  </a:r>
                  <a:endParaRPr lang="zh-CN" altLang="en-US" sz="320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689924" y="2717158"/>
                <a:ext cx="5503038" cy="830997"/>
                <a:chOff x="4370102" y="86771"/>
                <a:chExt cx="5503038" cy="830997"/>
              </a:xfrm>
            </p:grpSpPr>
            <p:sp>
              <p:nvSpPr>
                <p:cNvPr id="29" name="TextBox 76"/>
                <p:cNvSpPr txBox="1"/>
                <p:nvPr/>
              </p:nvSpPr>
              <p:spPr>
                <a:xfrm>
                  <a:off x="5574592" y="86771"/>
                  <a:ext cx="4298548" cy="830997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除</a:t>
                  </a:r>
                  <a:r>
                    <a:rPr lang="zh-CN" altLang="en-US" sz="3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杂</a:t>
                  </a:r>
                  <a:endParaRPr lang="zh-CN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4370102" y="209881"/>
                  <a:ext cx="14157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（三）</a:t>
                  </a:r>
                  <a:endParaRPr lang="zh-CN" altLang="en-US" sz="320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6167162" y="2670691"/>
                <a:ext cx="4816590" cy="830997"/>
                <a:chOff x="3946221" y="-26408"/>
                <a:chExt cx="4816590" cy="830997"/>
              </a:xfrm>
            </p:grpSpPr>
            <p:sp>
              <p:nvSpPr>
                <p:cNvPr id="26" name="TextBox 76"/>
                <p:cNvSpPr txBox="1"/>
                <p:nvPr/>
              </p:nvSpPr>
              <p:spPr>
                <a:xfrm>
                  <a:off x="5132241" y="-26408"/>
                  <a:ext cx="3630570" cy="830997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粗盐提纯</a:t>
                  </a:r>
                  <a:endParaRPr lang="zh-CN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3946221" y="143169"/>
                  <a:ext cx="14157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（四）</a:t>
                  </a:r>
                  <a:endParaRPr lang="zh-CN" altLang="en-US" sz="320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8" name="文本框 35"/>
            <p:cNvSpPr txBox="1"/>
            <p:nvPr/>
          </p:nvSpPr>
          <p:spPr>
            <a:xfrm>
              <a:off x="809396" y="4273624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（五）</a:t>
              </a:r>
              <a:endParaRPr lang="zh-CN" altLang="en-US" sz="3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76"/>
            <p:cNvSpPr txBox="1"/>
            <p:nvPr/>
          </p:nvSpPr>
          <p:spPr>
            <a:xfrm>
              <a:off x="1950215" y="4150514"/>
              <a:ext cx="429854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氢氧化钠变质探究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（一）离子共存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996949" y="1685738"/>
            <a:ext cx="107961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实质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就是看离子间是否发生反应的问题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若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在溶液中发生反应，就不能共存。 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116013" y="3429000"/>
            <a:ext cx="52562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生成</a:t>
            </a:r>
            <a:r>
              <a:rPr lang="zh-CN" altLang="en-US" sz="2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沉淀</a:t>
            </a:r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116013" y="4149725"/>
            <a:ext cx="5184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生成</a:t>
            </a:r>
            <a:r>
              <a:rPr lang="zh-CN" altLang="en-US" sz="28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气体</a:t>
            </a:r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116013" y="4868863"/>
            <a:ext cx="48244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生成水</a:t>
            </a:r>
            <a:r>
              <a:rPr lang="en-US" altLang="zh-CN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38418" y="1114854"/>
            <a:ext cx="9736136" cy="5844935"/>
            <a:chOff x="323850" y="1073312"/>
            <a:chExt cx="9736136" cy="5844935"/>
          </a:xfrm>
        </p:grpSpPr>
        <p:sp>
          <p:nvSpPr>
            <p:cNvPr id="4" name="Rectangle 3"/>
            <p:cNvSpPr txBox="1">
              <a:spLocks noChangeArrowheads="1"/>
            </p:cNvSpPr>
            <p:nvPr/>
          </p:nvSpPr>
          <p:spPr>
            <a:xfrm>
              <a:off x="323850" y="1073312"/>
              <a:ext cx="8229600" cy="45259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沉淀</a:t>
              </a: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: </a:t>
              </a: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SO</a:t>
              </a:r>
              <a:r>
                <a:rPr lang="en-US" altLang="zh-CN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   </a:t>
              </a:r>
              <a:r>
                <a:rPr lang="en-US" altLang="zh-CN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</a:t>
              </a:r>
              <a:r>
                <a:rPr lang="en-US" altLang="zh-CN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</a:t>
              </a:r>
              <a:r>
                <a:rPr lang="en-US" altLang="zh-CN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+ </a:t>
              </a:r>
              <a:r>
                <a:rPr lang="en-US" altLang="zh-CN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SO</a:t>
              </a:r>
              <a:r>
                <a:rPr lang="en-US" altLang="zh-CN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</a:t>
              </a:r>
              <a:r>
                <a:rPr lang="en-US" altLang="zh-CN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BaSO</a:t>
              </a:r>
              <a:r>
                <a:rPr lang="en-US" altLang="zh-CN" baseline="-25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↓</a:t>
              </a:r>
              <a:endParaRPr lang="en-US" altLang="zh-CN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altLang="zh-CN" sz="32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indent="0">
                <a:buNone/>
              </a:pP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2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Ag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</a:t>
              </a:r>
              <a:r>
                <a:rPr lang="en-US" altLang="zh-CN" dirty="0" err="1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Cl</a:t>
              </a:r>
              <a:r>
                <a:rPr lang="zh-CN" altLang="en-US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           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Ag</a:t>
              </a:r>
              <a:r>
                <a:rPr lang="en-US" altLang="zh-CN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</a:t>
              </a:r>
              <a:r>
                <a:rPr lang="en-US" altLang="zh-CN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 </a:t>
              </a:r>
              <a:r>
                <a:rPr lang="en-US" altLang="zh-CN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Cl</a:t>
              </a:r>
              <a:r>
                <a:rPr lang="zh-CN" altLang="en-US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</a:t>
              </a:r>
              <a:r>
                <a:rPr lang="en-US" altLang="zh-CN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</a:t>
              </a:r>
              <a:r>
                <a:rPr lang="en-US" altLang="zh-CN" dirty="0" err="1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AgCl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↓</a:t>
              </a:r>
              <a:endParaRPr lang="en-US" altLang="zh-CN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zh-CN" altLang="en-US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indent="0">
                <a:buNone/>
              </a:pP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　　  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Ca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</a:t>
              </a: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、</a:t>
              </a:r>
              <a:r>
                <a:rPr lang="en-US" altLang="zh-CN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Ba</a:t>
              </a:r>
              <a:r>
                <a:rPr lang="en-US" altLang="zh-CN" baseline="30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</a:t>
              </a:r>
              <a:r>
                <a:rPr lang="zh-CN" altLang="en-US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zh-CN" altLang="en-US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zh-CN" altLang="en-US" sz="32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invGray">
            <a:xfrm>
              <a:off x="2498724" y="4096413"/>
              <a:ext cx="1584325" cy="253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endParaRPr lang="zh-CN" altLang="en-US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Cu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800" baseline="30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en-US" altLang="zh-CN" sz="280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zh-CN" altLang="en-US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Fe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aseline="30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lang="en-US" altLang="zh-CN" sz="280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zh-CN" altLang="en-US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28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Mg</a:t>
              </a:r>
              <a:r>
                <a:rPr lang="en-US" altLang="zh-CN" sz="2800" baseline="30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zh-CN" altLang="en-US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AutoShape 5"/>
            <p:cNvSpPr/>
            <p:nvPr/>
          </p:nvSpPr>
          <p:spPr bwMode="auto">
            <a:xfrm>
              <a:off x="2251682" y="4347140"/>
              <a:ext cx="195262" cy="1944687"/>
            </a:xfrm>
            <a:prstGeom prst="leftBrace">
              <a:avLst>
                <a:gd name="adj1" fmla="val 142336"/>
                <a:gd name="adj2" fmla="val 50000"/>
              </a:avLst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invGray">
            <a:xfrm>
              <a:off x="1158688" y="4844315"/>
              <a:ext cx="1095375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OH</a:t>
              </a:r>
              <a:r>
                <a:rPr lang="zh-CN" altLang="en-US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lang="zh-CN" altLang="en-US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invGray">
            <a:xfrm>
              <a:off x="3963239" y="4096962"/>
              <a:ext cx="5976937" cy="2821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endPara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2OH</a:t>
              </a:r>
              <a:r>
                <a:rPr lang="zh-CN" altLang="en-US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+ Cu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2+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=Cu(OH)</a:t>
              </a:r>
              <a:r>
                <a:rPr lang="en-US" altLang="zh-CN" sz="2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↓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蓝色</a:t>
              </a:r>
              <a:r>
                <a:rPr lang="en-US" altLang="zh-CN" sz="28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3OH</a:t>
              </a:r>
              <a:r>
                <a:rPr lang="zh-CN" altLang="en-US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+ Fe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Fe(OH)</a:t>
              </a:r>
              <a:r>
                <a:rPr lang="en-US" altLang="zh-CN" sz="2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 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↓（红褐色</a:t>
              </a:r>
              <a:r>
                <a:rPr lang="zh-CN" altLang="en-US" sz="28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）</a:t>
              </a:r>
              <a:endPara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l"/>
              <a:endPara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invGray">
            <a:xfrm>
              <a:off x="4083049" y="5953219"/>
              <a:ext cx="59769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2OH</a:t>
              </a:r>
              <a:r>
                <a:rPr lang="zh-CN" altLang="en-US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 Mg</a:t>
              </a:r>
              <a:r>
                <a:rPr lang="en-US" altLang="zh-CN" sz="2800" baseline="30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2+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=Mg(OH)</a:t>
              </a:r>
              <a:r>
                <a:rPr lang="en-US" altLang="zh-CN" sz="2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↓</a:t>
              </a:r>
              <a:endPara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72556" y="380110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生成</a:t>
            </a:r>
            <a:r>
              <a:rPr lang="zh-CN" altLang="en-US" sz="4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沉淀：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AutoShape 5"/>
          <p:cNvSpPr/>
          <p:nvPr/>
        </p:nvSpPr>
        <p:spPr bwMode="auto">
          <a:xfrm>
            <a:off x="4566886" y="2752621"/>
            <a:ext cx="226077" cy="1197334"/>
          </a:xfrm>
          <a:prstGeom prst="leftBrace">
            <a:avLst>
              <a:gd name="adj1" fmla="val 142336"/>
              <a:gd name="adj2" fmla="val 50000"/>
            </a:avLst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95556" y="2643402"/>
            <a:ext cx="38122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BaCO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</a:t>
            </a:r>
            <a:endParaRPr lang="en-US" altLang="zh-CN" sz="2800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90372" y="3430069"/>
            <a:ext cx="40174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</a:t>
            </a:r>
            <a:r>
              <a:rPr lang="en-US" altLang="zh-CN" sz="28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CaCO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</a:t>
            </a:r>
            <a:endParaRPr lang="en-US" altLang="zh-CN" sz="2800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2556" y="380110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生成气体：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AutoShape 4"/>
          <p:cNvSpPr/>
          <p:nvPr/>
        </p:nvSpPr>
        <p:spPr bwMode="auto">
          <a:xfrm>
            <a:off x="1021976" y="1838325"/>
            <a:ext cx="262312" cy="1066240"/>
          </a:xfrm>
          <a:prstGeom prst="leftBrace">
            <a:avLst>
              <a:gd name="adj1" fmla="val 92407"/>
              <a:gd name="adj2" fmla="val 50000"/>
            </a:avLst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invGray">
          <a:xfrm>
            <a:off x="1500188" y="1628775"/>
            <a:ext cx="1728787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endParaRPr lang="en-US" altLang="zh-CN" sz="3200" baseline="300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zh-CN" altLang="en-US" sz="3200" baseline="30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endParaRPr lang="zh-CN" altLang="en-US" sz="3200" baseline="30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zh-CN" altLang="en-US" sz="3200" b="1" baseline="30000" dirty="0">
              <a:ea typeface="宋体" panose="02010600030101010101" pitchFamily="2" charset="-122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invGray">
          <a:xfrm>
            <a:off x="323850" y="1906588"/>
            <a:ext cx="1177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3200" b="1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endParaRPr lang="zh-CN" altLang="en-US" sz="3200" b="1" baseline="30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invGray">
          <a:xfrm>
            <a:off x="3446463" y="1586615"/>
            <a:ext cx="54721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2H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↑+</a:t>
            </a:r>
            <a:r>
              <a:rPr lang="en-US" altLang="zh-CN" sz="3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sz="3200" baseline="-25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endParaRPr lang="en-US" altLang="zh-CN" sz="32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32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HCO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=CO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↑+H</a:t>
            </a:r>
            <a:r>
              <a:rPr lang="en-US" altLang="zh-CN" sz="32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endParaRPr lang="en-US" altLang="zh-CN" sz="32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invGray">
          <a:xfrm>
            <a:off x="755650" y="3789363"/>
            <a:ext cx="29418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NH</a:t>
            </a:r>
            <a:r>
              <a:rPr lang="en-US" altLang="zh-CN" sz="36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6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zh-CN" altLang="en-US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OH</a:t>
            </a:r>
            <a:r>
              <a:rPr lang="zh-CN" altLang="en-US" sz="36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55650" y="4768334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4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生成水：</a:t>
            </a:r>
            <a:endParaRPr lang="zh-CN" altLang="en-US" sz="4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invGray">
          <a:xfrm>
            <a:off x="3697481" y="5917826"/>
            <a:ext cx="38893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3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OH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===  H</a:t>
            </a:r>
            <a:r>
              <a:rPr lang="en-US" altLang="zh-CN" sz="3200" baseline="-25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endParaRPr lang="zh-CN" altLang="en-US" sz="32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invGray">
          <a:xfrm>
            <a:off x="912812" y="5919415"/>
            <a:ext cx="21665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320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OH</a:t>
            </a:r>
            <a:r>
              <a:rPr lang="zh-CN" altLang="en-US" sz="32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3200" b="1" baseline="30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8" grpId="0"/>
      <p:bldP spid="31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4387" y="1068633"/>
            <a:ext cx="86912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sz="2400" dirty="0" smtClean="0">
                <a:latin typeface="+mn-ea"/>
                <a:cs typeface="Times New Roman" panose="02020603050405020304" pitchFamily="18" charset="0"/>
              </a:rPr>
              <a:t>1 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下列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各组中的离子，能在溶液中大量共存的是：</a:t>
            </a:r>
            <a:br>
              <a:rPr lang="zh-CN" altLang="en-US" sz="2400" dirty="0">
                <a:latin typeface="+mn-ea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Ag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 err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Cl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　　</a:t>
            </a:r>
            <a:b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Ba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Na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b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Mg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Ba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</a:t>
            </a:r>
            <a:b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b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Al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Fe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 err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Cl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　</a:t>
            </a:r>
            <a:b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NH</a:t>
            </a:r>
            <a:r>
              <a:rPr lang="en-US" altLang="zh-CN" sz="24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4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 </a:t>
            </a:r>
            <a:r>
              <a:rPr lang="zh-CN" altLang="en-US" sz="24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7741" y="1532965"/>
            <a:ext cx="733085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A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Ag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8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Cl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　　</a:t>
            </a:r>
            <a:b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Ba </a:t>
            </a:r>
            <a:r>
              <a:rPr lang="en-US" altLang="zh-CN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Na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32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b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Mg </a:t>
            </a:r>
            <a:r>
              <a:rPr lang="en-US" altLang="zh-CN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Ba </a:t>
            </a:r>
            <a:r>
              <a:rPr lang="en-US" altLang="zh-CN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8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</a:t>
            </a:r>
            <a:b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32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b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Al </a:t>
            </a:r>
            <a:r>
              <a:rPr lang="en-US" altLang="zh-CN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Fe </a:t>
            </a:r>
            <a:r>
              <a:rPr lang="en-US" altLang="zh-CN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err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Cl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　　　　　</a:t>
            </a:r>
            <a:b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2800" baseline="300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NH</a:t>
            </a:r>
            <a:r>
              <a:rPr lang="en-US" altLang="zh-CN" sz="32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4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OH </a:t>
            </a:r>
            <a:r>
              <a:rPr lang="zh-CN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473646" y="1068633"/>
            <a:ext cx="4603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C00000"/>
                </a:solidFill>
              </a:rPr>
              <a:t>E</a:t>
            </a:r>
            <a:endParaRPr lang="zh-CN" alt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46093" y="4227330"/>
            <a:ext cx="808616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溶液无色透明时，则溶液中肯定没有有色离子。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常见的有色离子是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Cu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蓝色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400" dirty="0">
                <a:solidFill>
                  <a:srgbClr val="3399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浅绿色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400" dirty="0" smtClean="0">
                <a:solidFill>
                  <a:srgbClr val="CC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黄色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MnO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400" dirty="0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紫红色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。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5071" y="821027"/>
            <a:ext cx="10668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sz="2800" dirty="0" smtClean="0">
                <a:latin typeface="+mn-ea"/>
                <a:cs typeface="Times New Roman" panose="02020603050405020304" pitchFamily="18" charset="0"/>
              </a:rPr>
              <a:t>2 </a:t>
            </a:r>
            <a:r>
              <a:rPr lang="zh-CN" altLang="zh-CN" sz="2800" dirty="0" smtClean="0">
                <a:latin typeface="+mn-ea"/>
                <a:cs typeface="Times New Roman" panose="02020603050405020304" pitchFamily="18" charset="0"/>
              </a:rPr>
              <a:t>下列</a:t>
            </a:r>
            <a:r>
              <a:rPr lang="zh-CN" altLang="zh-CN" sz="2800" dirty="0">
                <a:latin typeface="+mn-ea"/>
                <a:cs typeface="Times New Roman" panose="02020603050405020304" pitchFamily="18" charset="0"/>
              </a:rPr>
              <a:t>离子能在同一溶液中大量共存并且形成无色溶液的是（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+mn-ea"/>
                <a:cs typeface="Times New Roman" panose="02020603050405020304" pitchFamily="18" charset="0"/>
              </a:rPr>
              <a:t>）</a:t>
            </a:r>
            <a:endParaRPr lang="zh-CN" altLang="zh-CN" sz="28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 Zn</a:t>
            </a:r>
            <a:r>
              <a:rPr lang="en-US" altLang="zh-CN" sz="28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Cu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¯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endParaRPr lang="en-US" altLang="zh-CN" sz="28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 K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3-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¯</a:t>
            </a:r>
            <a:endParaRPr lang="zh-CN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 Mg</a:t>
            </a:r>
            <a:r>
              <a:rPr lang="en-US" altLang="zh-CN" sz="28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¯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OH</a:t>
            </a:r>
            <a:r>
              <a:rPr lang="zh-CN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 K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zh-CN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OH</a:t>
            </a:r>
            <a:r>
              <a:rPr lang="zh-CN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endParaRPr lang="zh-CN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77665" y="879588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4765" y="4880847"/>
            <a:ext cx="92695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酸性溶液中肯定不存在与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H</a:t>
            </a:r>
            <a:r>
              <a:rPr lang="en-US" altLang="zh-CN" sz="32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起反应的离子。   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碱性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溶液中肯定不存在与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OH</a:t>
            </a:r>
            <a:r>
              <a:rPr lang="zh-CN" altLang="en-US" sz="32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－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起反应的离子。 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1955" y="1274365"/>
            <a:ext cx="1010809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下列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离子组能</a:t>
            </a:r>
            <a:r>
              <a:rPr lang="zh-CN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pH=1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无色溶液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大量共存的是（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K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Na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OH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SO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NO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endParaRPr lang="en-US" altLang="zh-CN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</a:t>
            </a:r>
            <a:r>
              <a:rPr lang="zh-CN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18363" y="117936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513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</a:t>
            </a:r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物质鉴别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047" y="139531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常见离子鉴别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59645" y="2535019"/>
          <a:ext cx="5955555" cy="219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171"/>
                <a:gridCol w="4902384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离子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加入试剂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644762">
                <a:tc>
                  <a:txBody>
                    <a:bodyPr/>
                    <a:lstStyle/>
                    <a:p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1" lang="zh-CN" altLang="en-US" sz="2800" b="0" baseline="30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＋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石蕊试剂 </a:t>
                      </a:r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铁粉</a:t>
                      </a:r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碳酸盐</a:t>
                      </a:r>
                      <a:endParaRPr kumimoji="1" lang="zh-CN" altLang="en-US" sz="2800" b="0" dirty="0" smtClean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kumimoji="1" lang="zh-CN" altLang="en-US" sz="2800" b="0" baseline="30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－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酚酞试剂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1" lang="en-US" altLang="zh-CN" sz="2800" b="0" baseline="-30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zh-CN" sz="2800" b="0" baseline="30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zh-CN" altLang="en-US" sz="2800" b="0" baseline="30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－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稀盐酸</a:t>
                      </a:r>
                      <a:r>
                        <a:rPr kumimoji="1" lang="en-US" altLang="zh-CN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1" lang="zh-CN" altLang="en-US" sz="2800" b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澄清石灰水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6164" y="712258"/>
            <a:ext cx="11542060" cy="6113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常见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物质鉴别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）利用物理性质鉴别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颜色：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Cu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蓝色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rgbClr val="3399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浅绿色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800" baseline="30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rgbClr val="CC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黄棕色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</a:t>
            </a:r>
            <a:r>
              <a:rPr lang="en-US" altLang="zh-CN" sz="28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sz="2800" b="1" kern="0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蓝色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Fe(OH)</a:t>
            </a:r>
            <a:r>
              <a:rPr lang="en-US" altLang="zh-CN" sz="28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红褐色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②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溶解性：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NaCl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CaCO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aseline="-250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③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溶解时吸放热：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NaOH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NH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NO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aseline="-250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(2)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利用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化学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性质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鉴别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酸碱性：石蕊试剂、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pH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试纸</a:t>
            </a:r>
            <a:endParaRPr lang="en-US" altLang="zh-CN" sz="280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②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利用物质中含有的特殊离子                 产生气体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沉淀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</a:t>
            </a:r>
            <a:endParaRPr lang="zh-CN" altLang="en-US" sz="28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6858000" y="5930152"/>
            <a:ext cx="1250576" cy="2420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46093" y="911296"/>
            <a:ext cx="97401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1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（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</a:rPr>
              <a:t>14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天津）</a:t>
            </a:r>
            <a:r>
              <a:rPr lang="zh-CN" altLang="zh-CN" sz="2400" dirty="0" smtClean="0">
                <a:latin typeface="+mn-ea"/>
              </a:rPr>
              <a:t>下列</a:t>
            </a:r>
            <a:r>
              <a:rPr lang="zh-CN" altLang="zh-CN" sz="2400" dirty="0">
                <a:latin typeface="+mn-ea"/>
              </a:rPr>
              <a:t>区分物质的方法不正确的是（　　）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A</a:t>
            </a:r>
            <a:r>
              <a:rPr lang="zh-CN" altLang="zh-CN" sz="2400" dirty="0">
                <a:latin typeface="+mn-ea"/>
              </a:rPr>
              <a:t>．用水区分碳酸钙粉末和碳酸钠粉末</a:t>
            </a:r>
            <a:r>
              <a:rPr lang="en-US" altLang="zh-CN" sz="2400" dirty="0">
                <a:latin typeface="+mn-ea"/>
              </a:rPr>
              <a:t>   </a:t>
            </a:r>
            <a:endParaRPr lang="en-US" altLang="zh-CN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．用水区分硝酸铵固体和氢氧化钠固体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C</a:t>
            </a:r>
            <a:r>
              <a:rPr lang="zh-CN" altLang="zh-CN" sz="2400" dirty="0">
                <a:latin typeface="+mn-ea"/>
              </a:rPr>
              <a:t>．用硝酸钡溶液区分稀盐酸和稀硫酸</a:t>
            </a:r>
            <a:r>
              <a:rPr lang="en-US" altLang="zh-CN" sz="2400" dirty="0">
                <a:latin typeface="+mn-ea"/>
              </a:rPr>
              <a:t>    </a:t>
            </a:r>
            <a:endParaRPr lang="en-US" altLang="zh-CN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D</a:t>
            </a:r>
            <a:r>
              <a:rPr lang="zh-CN" altLang="zh-CN" sz="2400" dirty="0">
                <a:latin typeface="+mn-ea"/>
              </a:rPr>
              <a:t>．用酚酞溶液区分稀盐酸和食盐水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 </a:t>
            </a:r>
            <a:endParaRPr lang="zh-CN" altLang="zh-CN" sz="2400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2330" y="103542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94621" y="4881284"/>
          <a:ext cx="8033870" cy="17212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7583"/>
                <a:gridCol w="4721866"/>
                <a:gridCol w="2394421"/>
              </a:tblGrid>
              <a:tr h="57374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选项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需要鉴别的物质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鉴别方法</a:t>
                      </a:r>
                      <a:endParaRPr lang="zh-CN" sz="20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57374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</a:t>
                      </a:r>
                      <a:endParaRPr lang="zh-CN" sz="20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稀盐酸、氯化钠溶液、氢氧化钠溶液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滴加石蕊溶液</a:t>
                      </a:r>
                      <a:endParaRPr lang="zh-CN" sz="20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57374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B</a:t>
                      </a:r>
                      <a:endParaRPr lang="zh-CN" sz="20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硫酸钾、硫酸钡、碳酸钙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加入足量的水</a:t>
                      </a:r>
                      <a:endParaRPr lang="zh-CN" sz="20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94621" y="4048515"/>
            <a:ext cx="81931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16</a:t>
            </a:r>
            <a:r>
              <a:rPr lang="zh-CN" altLang="en-US" sz="2400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天津）</a:t>
            </a:r>
            <a:r>
              <a:rPr kumimoji="0" 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下表中各组物质的鉴别方法正确的是（　　）</a:t>
            </a:r>
            <a:endParaRPr kumimoji="0" lang="zh-CN" sz="4800" b="0" i="0" u="none" strike="noStrike" cap="none" normalizeH="0" baseline="0" dirty="0" smtClean="0">
              <a:ln>
                <a:noFill/>
              </a:ln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93113" y="404851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9168" y="858734"/>
            <a:ext cx="1188017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例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3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15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天津）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现有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C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D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五种溶液，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它们分别是氢氧化钠溶液、硫酸铜溶液、碳酸钠溶液、氯化钠溶液和稀硫酸中的一种．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effectLst/>
              <a:latin typeface="+mn-ea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鉴别它们可按如图所示的步骤进行，回答下列问题：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pic>
        <p:nvPicPr>
          <p:cNvPr id="1025" name="图片 3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7" y="2518071"/>
            <a:ext cx="3679065" cy="397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110836" y="5967695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1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49045" y="299258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579719" y="2732546"/>
            <a:ext cx="7473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 smtClean="0">
                <a:latin typeface="+mn-ea"/>
              </a:rPr>
              <a:t>1</a:t>
            </a:r>
            <a:r>
              <a:rPr lang="zh-CN" altLang="en-US" sz="2400" dirty="0" smtClean="0">
                <a:latin typeface="+mn-ea"/>
              </a:rPr>
              <a:t>）</a:t>
            </a:r>
            <a:r>
              <a:rPr lang="en-US" altLang="zh-CN" sz="2400" dirty="0" smtClean="0">
                <a:latin typeface="+mn-ea"/>
              </a:rPr>
              <a:t>B</a:t>
            </a:r>
            <a:r>
              <a:rPr lang="zh-CN" altLang="zh-CN" sz="2400" dirty="0" smtClean="0">
                <a:latin typeface="+mn-ea"/>
              </a:rPr>
              <a:t>中的溶质是</a:t>
            </a:r>
            <a:r>
              <a:rPr lang="zh-CN" altLang="zh-CN" sz="2400" u="sng" dirty="0" smtClean="0">
                <a:latin typeface="+mn-ea"/>
              </a:rPr>
              <a:t>　</a:t>
            </a:r>
            <a:r>
              <a:rPr lang="en-US" altLang="zh-CN" sz="2400" u="sng" dirty="0" smtClean="0">
                <a:latin typeface="+mn-ea"/>
              </a:rPr>
              <a:t>      </a:t>
            </a:r>
            <a:r>
              <a:rPr lang="zh-CN" altLang="zh-CN" sz="2400" u="sng" dirty="0" smtClean="0">
                <a:latin typeface="+mn-ea"/>
              </a:rPr>
              <a:t>　</a:t>
            </a:r>
            <a:r>
              <a:rPr lang="zh-CN" altLang="zh-CN" sz="2400" dirty="0" smtClean="0">
                <a:latin typeface="+mn-ea"/>
              </a:rPr>
              <a:t>（填化学式）．</a:t>
            </a:r>
            <a:endParaRPr lang="zh-CN" altLang="zh-CN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 smtClean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）用</a:t>
            </a:r>
            <a:r>
              <a:rPr lang="en-US" altLang="zh-CN" sz="2400" dirty="0">
                <a:latin typeface="+mn-ea"/>
              </a:rPr>
              <a:t>X</a:t>
            </a:r>
            <a:r>
              <a:rPr lang="zh-CN" altLang="zh-CN" sz="2400" dirty="0">
                <a:latin typeface="+mn-ea"/>
              </a:rPr>
              <a:t>鉴别</a:t>
            </a:r>
            <a:r>
              <a:rPr lang="en-US" altLang="zh-CN" sz="2400" dirty="0">
                <a:latin typeface="+mn-ea"/>
              </a:rPr>
              <a:t>D</a:t>
            </a:r>
            <a:r>
              <a:rPr lang="zh-CN" altLang="zh-CN" sz="2400" dirty="0">
                <a:latin typeface="+mn-ea"/>
              </a:rPr>
              <a:t>、</a:t>
            </a:r>
            <a:r>
              <a:rPr lang="en-US" altLang="zh-CN" sz="2400" dirty="0">
                <a:latin typeface="+mn-ea"/>
              </a:rPr>
              <a:t>E</a:t>
            </a:r>
            <a:r>
              <a:rPr lang="zh-CN" altLang="zh-CN" sz="2400" dirty="0">
                <a:latin typeface="+mn-ea"/>
              </a:rPr>
              <a:t>时，</a:t>
            </a:r>
            <a:r>
              <a:rPr lang="en-US" altLang="zh-CN" sz="2400" dirty="0">
                <a:latin typeface="+mn-ea"/>
              </a:rPr>
              <a:t>X</a:t>
            </a:r>
            <a:r>
              <a:rPr lang="zh-CN" altLang="zh-CN" sz="2400" dirty="0">
                <a:latin typeface="+mn-ea"/>
              </a:rPr>
              <a:t>可以选用不同的物质．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①</a:t>
            </a:r>
            <a:r>
              <a:rPr lang="zh-CN" altLang="zh-CN" sz="2400" dirty="0">
                <a:latin typeface="+mn-ea"/>
              </a:rPr>
              <a:t>若</a:t>
            </a:r>
            <a:r>
              <a:rPr lang="en-US" altLang="zh-CN" sz="2400" dirty="0">
                <a:latin typeface="+mn-ea"/>
              </a:rPr>
              <a:t>X</a:t>
            </a:r>
            <a:r>
              <a:rPr lang="zh-CN" altLang="zh-CN" sz="2400" dirty="0">
                <a:latin typeface="+mn-ea"/>
              </a:rPr>
              <a:t>为稀盐酸，写出有气体生成的反应的化学方程式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　</a:t>
            </a:r>
            <a:r>
              <a:rPr lang="en-US" altLang="zh-CN" sz="2400" u="sng" dirty="0">
                <a:latin typeface="+mn-ea"/>
              </a:rPr>
              <a:t>     </a:t>
            </a:r>
            <a:r>
              <a:rPr lang="en-US" altLang="zh-CN" sz="2400" u="sng" dirty="0" smtClean="0">
                <a:latin typeface="+mn-ea"/>
              </a:rPr>
              <a:t>     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；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②</a:t>
            </a:r>
            <a:r>
              <a:rPr lang="zh-CN" altLang="zh-CN" sz="2400" dirty="0">
                <a:latin typeface="+mn-ea"/>
              </a:rPr>
              <a:t>若</a:t>
            </a:r>
            <a:r>
              <a:rPr lang="en-US" altLang="zh-CN" sz="2400" dirty="0">
                <a:latin typeface="+mn-ea"/>
              </a:rPr>
              <a:t>X</a:t>
            </a:r>
            <a:r>
              <a:rPr lang="zh-CN" altLang="zh-CN" sz="2400" dirty="0">
                <a:latin typeface="+mn-ea"/>
              </a:rPr>
              <a:t>为澄清石灰水，写出有沉淀生成的反应的化学方程式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．</a:t>
            </a:r>
            <a:endParaRPr lang="zh-CN" altLang="zh-CN" sz="24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80157" y="2546544"/>
            <a:ext cx="1040670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94114" y="4440706"/>
            <a:ext cx="4572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+2HCl=2NaCl+H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O+CO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7474" y="5506030"/>
            <a:ext cx="5186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+Ca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=CaCO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↓+2NaOH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7518" y="217207"/>
            <a:ext cx="10515600" cy="1325563"/>
          </a:xfrm>
        </p:spPr>
        <p:txBody>
          <a:bodyPr/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除杂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25912" y="3168725"/>
            <a:ext cx="84455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rgbClr val="000000"/>
                </a:solidFill>
                <a:ea typeface="华文新魏" panose="02010800040101010101" pitchFamily="2" charset="-122"/>
              </a:rPr>
              <a:t>除</a:t>
            </a:r>
            <a:endParaRPr lang="zh-CN" altLang="en-US" sz="4400" dirty="0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rgbClr val="000000"/>
                </a:solidFill>
                <a:ea typeface="华文新魏" panose="02010800040101010101" pitchFamily="2" charset="-122"/>
              </a:rPr>
              <a:t>杂</a:t>
            </a:r>
            <a:endParaRPr lang="zh-CN" altLang="en-US" sz="4400" dirty="0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rgbClr val="000000"/>
                </a:solidFill>
                <a:ea typeface="华文新魏" panose="02010800040101010101" pitchFamily="2" charset="-122"/>
              </a:rPr>
              <a:t>原</a:t>
            </a:r>
            <a:endParaRPr lang="zh-CN" altLang="en-US" sz="4400" dirty="0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rgbClr val="000000"/>
                </a:solidFill>
                <a:ea typeface="华文新魏" panose="02010800040101010101" pitchFamily="2" charset="-122"/>
              </a:rPr>
              <a:t>则</a:t>
            </a:r>
            <a:r>
              <a:rPr lang="zh-CN" alt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32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42372" y="3142151"/>
            <a:ext cx="63822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0000"/>
                </a:solidFill>
                <a:ea typeface="楷体_GB2312" pitchFamily="49" charset="-122"/>
              </a:rPr>
              <a:t>不增</a:t>
            </a:r>
            <a:r>
              <a:rPr lang="en-US" altLang="zh-CN" sz="3600" b="1" dirty="0">
                <a:solidFill>
                  <a:srgbClr val="FF0000"/>
                </a:solidFill>
                <a:ea typeface="楷体_GB2312" pitchFamily="49" charset="-122"/>
              </a:rPr>
              <a:t> </a:t>
            </a:r>
            <a:r>
              <a:rPr lang="en-US" altLang="zh-CN" sz="3600" b="1" dirty="0" smtClean="0">
                <a:solidFill>
                  <a:srgbClr val="FF0000"/>
                </a:solidFill>
                <a:ea typeface="楷体_GB2312" pitchFamily="49" charset="-122"/>
              </a:rPr>
              <a:t>   </a:t>
            </a:r>
            <a:r>
              <a:rPr lang="zh-CN" altLang="en-US" sz="3600" b="1" dirty="0" smtClean="0">
                <a:solidFill>
                  <a:srgbClr val="0000CC"/>
                </a:solidFill>
                <a:ea typeface="楷体_GB2312" pitchFamily="49" charset="-122"/>
              </a:rPr>
              <a:t>不引入新杂质</a:t>
            </a: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36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10088" y="4242333"/>
            <a:ext cx="56664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0000"/>
                </a:solidFill>
                <a:ea typeface="楷体_GB2312" pitchFamily="49" charset="-122"/>
              </a:rPr>
              <a:t>不减 </a:t>
            </a:r>
            <a:r>
              <a:rPr lang="zh-CN" altLang="en-US" sz="3600" b="1" dirty="0" smtClean="0">
                <a:solidFill>
                  <a:srgbClr val="0000CC"/>
                </a:solidFill>
                <a:ea typeface="楷体_GB2312" pitchFamily="49" charset="-122"/>
              </a:rPr>
              <a:t>    不减少被提纯物质</a:t>
            </a:r>
            <a:endParaRPr lang="zh-CN" altLang="en-US" sz="3600" b="1" dirty="0" smtClean="0">
              <a:solidFill>
                <a:srgbClr val="0000CC"/>
              </a:solidFill>
              <a:ea typeface="楷体_GB2312" pitchFamily="49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42372" y="5294169"/>
            <a:ext cx="6706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0000"/>
                </a:solidFill>
                <a:ea typeface="楷体_GB2312" pitchFamily="49" charset="-122"/>
              </a:rPr>
              <a:t>易分离     </a:t>
            </a:r>
            <a:r>
              <a:rPr lang="zh-CN" altLang="en-US" sz="3600" b="1" dirty="0" smtClean="0">
                <a:solidFill>
                  <a:srgbClr val="0000CC"/>
                </a:solidFill>
                <a:ea typeface="楷体_GB2312" pitchFamily="49" charset="-122"/>
              </a:rPr>
              <a:t>杂质易于分离除去</a:t>
            </a: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36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AutoShape 13"/>
          <p:cNvSpPr/>
          <p:nvPr/>
        </p:nvSpPr>
        <p:spPr bwMode="auto">
          <a:xfrm>
            <a:off x="2705101" y="3438599"/>
            <a:ext cx="206770" cy="2232025"/>
          </a:xfrm>
          <a:prstGeom prst="leftBrace">
            <a:avLst>
              <a:gd name="adj1" fmla="val 130185"/>
              <a:gd name="adj2" fmla="val 50000"/>
            </a:avLst>
          </a:prstGeom>
          <a:noFill/>
          <a:ln w="222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zh-CN" sz="3600" smtClean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物理方法除杂</a:t>
            </a:r>
            <a:b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过滤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725705" y="1906308"/>
          <a:ext cx="8036859" cy="221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482"/>
                <a:gridCol w="5365377"/>
              </a:tblGrid>
              <a:tr h="56795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除杂方法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 err="1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altLang="zh-CN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CN" altLang="en-US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en-US" altLang="zh-CN" sz="2400" baseline="-250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zh-CN" sz="2400" dirty="0" smtClean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</a:t>
                      </a:r>
                      <a:r>
                        <a:rPr lang="zh-CN" altLang="en-US" sz="3200" baseline="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、过滤、蒸发、结晶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en-US" altLang="zh-CN" sz="2400" baseline="-250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dirty="0" err="1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zh-CN" altLang="en-US" sz="2400" dirty="0" smtClean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zh-CN" sz="2400" dirty="0" smtClean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dirty="0" smtClean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溶解、过滤、洗涤、干燥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961165" y="4642828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）结晶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29988" y="131741"/>
            <a:ext cx="2008094" cy="2922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9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98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9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化学</a:t>
            </a:r>
            <a:endParaRPr lang="en-US" altLang="zh-CN" sz="9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9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9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方法</a:t>
            </a:r>
            <a:endParaRPr lang="en-US" altLang="zh-CN" sz="9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9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9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除杂</a:t>
            </a:r>
            <a:br>
              <a:rPr lang="en-US" altLang="zh-CN" sz="9800" dirty="0" smtClean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7916" y="240526"/>
            <a:ext cx="73548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解题思路：         例题：</a:t>
            </a:r>
            <a:r>
              <a:rPr lang="en-US" altLang="zh-CN" sz="3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NaCl</a:t>
            </a:r>
            <a:r>
              <a:rPr lang="en-US" altLang="zh-CN" sz="3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en-US" altLang="zh-CN" sz="3000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3000" kern="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000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3000" kern="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000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000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7916" y="1320646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先找杂质离子</a:t>
            </a:r>
            <a:endParaRPr lang="en-US" altLang="zh-CN" sz="300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3345" y="1311935"/>
            <a:ext cx="30941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杂质离子</a:t>
            </a: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2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3200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000" baseline="30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2-</a:t>
            </a:r>
            <a:endParaRPr lang="en-US" altLang="zh-CN" sz="3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3502012" y="2029693"/>
            <a:ext cx="3626048" cy="972322"/>
            <a:chOff x="1403648" y="2262673"/>
            <a:chExt cx="3626048" cy="972322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1403648" y="2298891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5029696" y="2262673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2641995" y="307238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再找除杂离子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82332" y="3054465"/>
            <a:ext cx="28087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除杂离子：</a:t>
            </a:r>
            <a:r>
              <a:rPr lang="en-US" altLang="zh-CN" sz="3000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</a:t>
            </a:r>
            <a:r>
              <a:rPr lang="en-US" altLang="zh-CN" sz="3000" kern="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</a:t>
            </a:r>
            <a:endParaRPr lang="en-US" altLang="zh-CN" sz="3000" kern="0" baseline="300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02012" y="3614929"/>
            <a:ext cx="3626048" cy="972322"/>
            <a:chOff x="1403648" y="2262673"/>
            <a:chExt cx="3626048" cy="972322"/>
          </a:xfrm>
        </p:grpSpPr>
        <p:cxnSp>
          <p:nvCxnSpPr>
            <p:cNvPr id="14" name="直接箭头连接符 13"/>
            <p:cNvCxnSpPr/>
            <p:nvPr/>
          </p:nvCxnSpPr>
          <p:spPr>
            <a:xfrm>
              <a:off x="1403648" y="2298891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5029696" y="2262673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667214" y="4693989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得到除杂试剂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54340" y="4693989"/>
            <a:ext cx="30283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除杂试剂：</a:t>
            </a:r>
            <a:r>
              <a:rPr lang="en-US" altLang="zh-CN" sz="3000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BaCl</a:t>
            </a:r>
            <a:r>
              <a:rPr lang="en-US" altLang="zh-CN" sz="3000" kern="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3502012" y="5857632"/>
            <a:ext cx="6791313" cy="830997"/>
            <a:chOff x="1381087" y="6093295"/>
            <a:chExt cx="6791313" cy="830997"/>
          </a:xfrm>
        </p:grpSpPr>
        <p:sp>
          <p:nvSpPr>
            <p:cNvPr id="19" name="TextBox 18"/>
            <p:cNvSpPr txBox="1"/>
            <p:nvPr/>
          </p:nvSpPr>
          <p:spPr>
            <a:xfrm>
              <a:off x="1381087" y="6093295"/>
              <a:ext cx="67913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Na</a:t>
              </a:r>
              <a:r>
                <a:rPr lang="en-US" altLang="zh-CN" sz="3000" kern="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SO</a:t>
              </a:r>
              <a:r>
                <a:rPr lang="en-US" altLang="zh-CN" sz="3000" kern="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+  BaCl</a:t>
              </a:r>
              <a:r>
                <a:rPr lang="en-US" altLang="zh-CN" sz="3000" kern="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 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2NaCl    +   Ba</a:t>
              </a:r>
              <a:r>
                <a:rPr lang="en-US" altLang="zh-CN" sz="30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SO</a:t>
              </a:r>
              <a:r>
                <a:rPr lang="en-US" altLang="zh-CN" sz="3000" kern="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endParaRPr lang="zh-CN" altLang="en-US" dirty="0" smtClean="0">
                <a:solidFill>
                  <a:srgbClr val="000000"/>
                </a:solidFill>
              </a:endParaRPr>
            </a:p>
            <a:p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7871890" y="6093296"/>
              <a:ext cx="0" cy="41549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/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8140" y="350820"/>
            <a:ext cx="72491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解题思路：         例题：</a:t>
            </a:r>
            <a:r>
              <a:rPr lang="en-US" altLang="zh-CN" sz="3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NaCl</a:t>
            </a:r>
            <a:r>
              <a:rPr lang="en-US" altLang="zh-CN" sz="3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(MgCl</a:t>
            </a:r>
            <a:r>
              <a:rPr lang="en-US" altLang="zh-CN" sz="3000" kern="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000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8140" y="143094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先找杂质离子</a:t>
            </a:r>
            <a:endParaRPr lang="en-US" altLang="zh-CN" sz="300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3569" y="1422229"/>
            <a:ext cx="29354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杂质离子</a:t>
            </a: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Mg</a:t>
            </a:r>
            <a:r>
              <a:rPr lang="en-US" altLang="zh-CN" sz="3000" baseline="30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2+</a:t>
            </a:r>
            <a:endParaRPr lang="en-US" altLang="zh-CN" sz="3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2892236" y="2139987"/>
            <a:ext cx="3626048" cy="972322"/>
            <a:chOff x="1403648" y="2262673"/>
            <a:chExt cx="3626048" cy="972322"/>
          </a:xfrm>
        </p:grpSpPr>
        <p:cxnSp>
          <p:nvCxnSpPr>
            <p:cNvPr id="8" name="直接箭头连接符 7"/>
            <p:cNvCxnSpPr/>
            <p:nvPr/>
          </p:nvCxnSpPr>
          <p:spPr>
            <a:xfrm>
              <a:off x="1403648" y="2298891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5029696" y="2262673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2032219" y="3182674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再找除杂离子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72556" y="3164759"/>
            <a:ext cx="27911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除杂离子</a:t>
            </a:r>
            <a:r>
              <a:rPr lang="zh-CN" altLang="en-US" sz="3000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OH</a:t>
            </a:r>
            <a:r>
              <a:rPr lang="en-US" altLang="zh-CN" sz="3000" kern="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en-US" altLang="zh-CN" sz="3000" kern="0" baseline="300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92236" y="3725223"/>
            <a:ext cx="3626048" cy="972322"/>
            <a:chOff x="1403648" y="2262673"/>
            <a:chExt cx="3626048" cy="972322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1403648" y="2298891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5029696" y="2262673"/>
              <a:ext cx="0" cy="936104"/>
            </a:xfrm>
            <a:prstGeom prst="straightConnector1">
              <a:avLst/>
            </a:prstGeom>
            <a:ln w="53975">
              <a:solidFill>
                <a:srgbClr val="7030A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2057438" y="480428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得到除杂试剂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44564" y="4804283"/>
            <a:ext cx="31117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除杂试剂</a:t>
            </a:r>
            <a:r>
              <a:rPr lang="zh-CN" altLang="en-US" sz="3000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NaOH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485927" y="5599744"/>
            <a:ext cx="7463093" cy="830997"/>
            <a:chOff x="997339" y="5747662"/>
            <a:chExt cx="7463093" cy="830997"/>
          </a:xfrm>
        </p:grpSpPr>
        <p:sp>
          <p:nvSpPr>
            <p:cNvPr id="18" name="TextBox 17"/>
            <p:cNvSpPr txBox="1"/>
            <p:nvPr/>
          </p:nvSpPr>
          <p:spPr>
            <a:xfrm>
              <a:off x="997339" y="5747662"/>
              <a:ext cx="7463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0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MgCl</a:t>
              </a:r>
              <a:r>
                <a:rPr lang="en-US" altLang="zh-CN" sz="3000" kern="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+ 2 </a:t>
              </a:r>
              <a:r>
                <a:rPr lang="en-US" altLang="zh-CN" sz="3000" kern="0" dirty="0" err="1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NaOH</a:t>
              </a:r>
              <a:r>
                <a:rPr lang="en-US" altLang="zh-CN" sz="3000" kern="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2NaCl    +   Mg(OH)</a:t>
              </a:r>
              <a:r>
                <a:rPr lang="en-US" altLang="zh-CN" sz="3000" kern="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endParaRPr lang="zh-CN" altLang="en-US" dirty="0" smtClean="0">
                <a:solidFill>
                  <a:srgbClr val="000000"/>
                </a:solidFill>
              </a:endParaRPr>
            </a:p>
            <a:p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cxnSp>
          <p:nvCxnSpPr>
            <p:cNvPr id="19" name="直接箭头连接符 18"/>
            <p:cNvCxnSpPr/>
            <p:nvPr/>
          </p:nvCxnSpPr>
          <p:spPr>
            <a:xfrm>
              <a:off x="7956376" y="5747662"/>
              <a:ext cx="0" cy="415498"/>
            </a:xfrm>
            <a:prstGeom prst="straightConnector1">
              <a:avLst/>
            </a:prstGeom>
            <a:ln w="381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5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1"/>
          <p:cNvSpPr txBox="1"/>
          <p:nvPr/>
        </p:nvSpPr>
        <p:spPr>
          <a:xfrm>
            <a:off x="94130" y="-33220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68135" y="1486278"/>
          <a:ext cx="10182381" cy="51617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6617"/>
                <a:gridCol w="2013684"/>
                <a:gridCol w="1832264"/>
                <a:gridCol w="5349816"/>
              </a:tblGrid>
              <a:tr h="66376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选项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物质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杂质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除杂试剂及操作方法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49212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锌粉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铁粉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加入适量氯化锌溶液，充分反应后过滤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49212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B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氯化钾溶液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碳酸钾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加入过量氯化钙溶液，充分反应后过滤</a:t>
                      </a:r>
                      <a:endParaRPr lang="zh-CN" sz="24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0" marR="0" marT="0" marB="0" anchor="ctr"/>
                </a:tc>
              </a:tr>
              <a:tr h="4921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chemeClr val="l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C</a:t>
                      </a:r>
                      <a:endParaRPr lang="zh-CN" sz="2400" b="1" kern="100" dirty="0">
                        <a:solidFill>
                          <a:schemeClr val="l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硝酸铜溶液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硝酸银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加入过量铜粉，过滤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81244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chemeClr val="l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D</a:t>
                      </a:r>
                      <a:endParaRPr lang="zh-CN" sz="2400" b="1" kern="100" dirty="0">
                        <a:solidFill>
                          <a:schemeClr val="l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氢氧化钠溶液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碳酸钠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sz="2400" kern="100" dirty="0" smtClean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加入适量稀盐酸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921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 smtClean="0">
                          <a:solidFill>
                            <a:schemeClr val="l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E</a:t>
                      </a:r>
                      <a:endParaRPr lang="zh-CN" sz="2400" b="1" kern="100" dirty="0">
                        <a:solidFill>
                          <a:schemeClr val="l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KNO</a:t>
                      </a:r>
                      <a:r>
                        <a:rPr lang="en-US" sz="2400" kern="1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溶液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zh-CN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zh-CN" sz="2400" kern="1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altLang="zh-CN" sz="2400" kern="1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kern="100" baseline="-25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加入适量的</a:t>
                      </a:r>
                      <a:r>
                        <a:rPr lang="en-US" sz="2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400" kern="100" baseline="-25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2400" kern="100" baseline="-25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sz="2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溶液，过滤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921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F</a:t>
                      </a:r>
                      <a:endParaRPr lang="zh-CN" sz="2400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kern="100" dirty="0" smtClean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稀盐酸</a:t>
                      </a:r>
                      <a:endParaRPr lang="zh-CN" sz="2400" kern="100" dirty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少量硫酸</a:t>
                      </a:r>
                      <a:endParaRPr lang="zh-CN" altLang="zh-CN" sz="2400" kern="100" dirty="0" smtClean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13970" marR="13970" marT="13970" marB="139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400" kern="100" dirty="0" smtClean="0">
                          <a:solidFill>
                            <a:schemeClr val="dk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加入适量的氯化钡溶液，过滤</a:t>
                      </a:r>
                      <a:endParaRPr lang="zh-CN" altLang="zh-CN" sz="2400" kern="100" dirty="0" smtClean="0">
                        <a:solidFill>
                          <a:schemeClr val="dk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85949"/>
            <a:ext cx="135204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例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13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天津、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14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天津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17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天津、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18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天津、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19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天津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除去下列各物质中混有的少量杂质，所用除杂试剂及操作方法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正确的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  <a:endParaRPr kumimoji="0" 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87345" y="913442"/>
            <a:ext cx="686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endParaRPr lang="zh-CN" alt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1788" y="1346991"/>
            <a:ext cx="9835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天津</a:t>
            </a:r>
            <a:r>
              <a:rPr lang="zh-CN" altLang="en-US" sz="24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zh-CN" sz="2400" dirty="0" smtClean="0">
                <a:latin typeface="+mn-ea"/>
              </a:rPr>
              <a:t>下列</a:t>
            </a:r>
            <a:r>
              <a:rPr lang="zh-CN" altLang="zh-CN" sz="2400" dirty="0">
                <a:latin typeface="+mn-ea"/>
              </a:rPr>
              <a:t>除杂方法（括号内为杂质）中正确的是（　　）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A</a:t>
            </a:r>
            <a:r>
              <a:rPr lang="zh-CN" altLang="zh-CN" sz="2400" dirty="0">
                <a:latin typeface="+mn-ea"/>
              </a:rPr>
              <a:t>．二氧化碳（一氧化碳）：通入氧气，点燃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．硝酸铜溶液（硝酸银）：加入足量的铜粉，过滤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C</a:t>
            </a:r>
            <a:r>
              <a:rPr lang="zh-CN" altLang="zh-CN" sz="2400" dirty="0">
                <a:latin typeface="+mn-ea"/>
              </a:rPr>
              <a:t>．碳酸钙固体（氯化钙）：加入足量的水溶解，过滤、洗涤、干燥</a:t>
            </a:r>
            <a:endParaRPr lang="zh-CN" altLang="zh-CN" sz="2400" dirty="0">
              <a:latin typeface="+mn-ea"/>
            </a:endParaRPr>
          </a:p>
          <a:p>
            <a:pPr fontAlgn="ctr"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D</a:t>
            </a:r>
            <a:r>
              <a:rPr lang="zh-CN" altLang="zh-CN" sz="2400" dirty="0">
                <a:latin typeface="+mn-ea"/>
              </a:rPr>
              <a:t>．氢氧化钠溶液（碳酸钠）：加入适量的稀盐酸至不再产生气泡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 </a:t>
            </a:r>
            <a:endParaRPr lang="zh-CN" altLang="zh-CN" sz="2400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07567" y="1255349"/>
            <a:ext cx="732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endParaRPr lang="zh-CN" alt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四）粗盐提纯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26139" y="1640542"/>
          <a:ext cx="11349320" cy="5042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943"/>
                <a:gridCol w="3724836"/>
                <a:gridCol w="2850776"/>
                <a:gridCol w="3361765"/>
              </a:tblGrid>
              <a:tr h="4981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操作步骤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仪器与用品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玻璃棒作用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注意事项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1228249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托盘天平、药匙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量筒、胶头滴管、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烧杯、</a:t>
                      </a:r>
                      <a:r>
                        <a:rPr lang="zh-CN" altLang="en-US" sz="20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玻璃棒</a:t>
                      </a:r>
                      <a:endParaRPr lang="zh-CN" altLang="en-US" sz="2000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搅拌、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加速溶解速率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注意天平、量筒的使用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228249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过滤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烧杯、</a:t>
                      </a:r>
                      <a:r>
                        <a:rPr lang="zh-CN" altLang="en-US" sz="2000" kern="12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玻璃棒</a:t>
                      </a:r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漏斗、带铁圈的铁架台、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滤纸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引流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一贴、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二低、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三紧靠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228249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蒸发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蒸发皿、</a:t>
                      </a:r>
                      <a:r>
                        <a:rPr lang="zh-CN" altLang="en-US" sz="2000" kern="12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玻璃棒、</a:t>
                      </a:r>
                      <a:endParaRPr lang="en-US" altLang="zh-CN" sz="2000" kern="1200" dirty="0" smtClean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带铁圈的铁架台、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酒精灯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防止因局部温度过高，</a:t>
                      </a:r>
                      <a:endParaRPr lang="en-US" altLang="zh-CN" sz="20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造成液滴飞溅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当蒸发皿中出现</a:t>
                      </a:r>
                      <a:r>
                        <a:rPr lang="zh-CN" altLang="en-US" sz="20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较多固体</a:t>
                      </a:r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时，停止加热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859775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计算产率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用</a:t>
                      </a:r>
                      <a:r>
                        <a:rPr lang="zh-CN" altLang="en-US" sz="20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玻璃棒</a:t>
                      </a:r>
                      <a:r>
                        <a:rPr lang="zh-CN" altLang="en-US" sz="20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把固体转移到纸上，称量后，回收到指定的容器中。然后计算产率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9144" y="351677"/>
            <a:ext cx="10515600" cy="1325563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粗盐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提纯（可溶性杂质的去除）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84494" y="2864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7" name="Group 27"/>
          <p:cNvGrpSpPr/>
          <p:nvPr/>
        </p:nvGrpSpPr>
        <p:grpSpPr bwMode="auto">
          <a:xfrm>
            <a:off x="2967832" y="2671670"/>
            <a:ext cx="2373312" cy="2273300"/>
            <a:chOff x="1289" y="1121"/>
            <a:chExt cx="1495" cy="1432"/>
          </a:xfrm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1289" y="1121"/>
              <a:ext cx="1495" cy="389"/>
            </a:xfrm>
            <a:prstGeom prst="rect">
              <a:avLst/>
            </a:prstGeom>
            <a:solidFill>
              <a:srgbClr val="FFFF00">
                <a:alpha val="89999"/>
              </a:srgbClr>
            </a:solidFill>
            <a:ln w="38100" cmpd="dbl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       BaCl</a:t>
              </a:r>
              <a:r>
                <a:rPr kumimoji="0" lang="en-US" altLang="zh-CN" sz="32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2</a:t>
              </a:r>
              <a:endParaRPr kumimoji="0" lang="en-US" altLang="zh-CN" sz="3200" b="1" i="0" u="none" strike="noStrike" kern="0" cap="none" spc="0" normalizeH="0" baseline="-25000" noProof="0" smtClean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9" name="Text Box 5">
              <a:hlinkClick r:id="rId1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1289" y="1620"/>
              <a:ext cx="1495" cy="389"/>
            </a:xfrm>
            <a:prstGeom prst="rect">
              <a:avLst/>
            </a:prstGeom>
            <a:solidFill>
              <a:srgbClr val="CCFFFF"/>
            </a:solidFill>
            <a:ln w="38100" cmpd="dbl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       Na</a:t>
              </a:r>
              <a:r>
                <a:rPr kumimoji="0" lang="en-US" altLang="zh-CN" sz="32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2</a:t>
              </a: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CO</a:t>
              </a:r>
              <a:r>
                <a:rPr kumimoji="0" lang="en-US" altLang="zh-CN" sz="32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3</a:t>
              </a:r>
              <a:endParaRPr kumimoji="0" lang="en-US" altLang="zh-CN" sz="3200" b="1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1296" y="2164"/>
              <a:ext cx="1488" cy="389"/>
            </a:xfrm>
            <a:prstGeom prst="rect">
              <a:avLst/>
            </a:prstGeom>
            <a:solidFill>
              <a:srgbClr val="FFFF00"/>
            </a:solidFill>
            <a:ln w="38100" cmpd="dbl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</a:rPr>
                <a:t>       NaOH</a:t>
              </a:r>
              <a:endParaRPr kumimoji="0" lang="en-US" altLang="zh-CN" sz="3200" b="1" i="0" u="none" strike="noStrike" kern="0" cap="none" spc="0" normalizeH="0" baseline="-25000" noProof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sp>
        <p:nvSpPr>
          <p:cNvPr id="11" name="椭圆​​ 10"/>
          <p:cNvSpPr>
            <a:spLocks noChangeArrowheads="1"/>
          </p:cNvSpPr>
          <p:nvPr/>
        </p:nvSpPr>
        <p:spPr bwMode="auto">
          <a:xfrm>
            <a:off x="1607344" y="3559082"/>
            <a:ext cx="1081088" cy="457200"/>
          </a:xfrm>
          <a:prstGeom prst="ellipse">
            <a:avLst/>
          </a:prstGeom>
          <a:solidFill>
            <a:srgbClr val="CC99FF"/>
          </a:solidFill>
          <a:ln w="25400" algn="ctr">
            <a:solidFill>
              <a:srgbClr val="89A4A7"/>
            </a:solidFill>
            <a:rou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Ca</a:t>
            </a:r>
            <a:r>
              <a:rPr lang="en-US" altLang="zh-CN" sz="2000" b="1" baseline="30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2+</a:t>
            </a:r>
            <a:endParaRPr lang="en-US" altLang="zh-CN" sz="2000" b="1" baseline="3000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2" name="椭圆​​ 11"/>
          <p:cNvSpPr>
            <a:spLocks noChangeArrowheads="1"/>
          </p:cNvSpPr>
          <p:nvPr/>
        </p:nvSpPr>
        <p:spPr bwMode="auto">
          <a:xfrm>
            <a:off x="1599407" y="2671670"/>
            <a:ext cx="1081087" cy="541337"/>
          </a:xfrm>
          <a:prstGeom prst="ellipse">
            <a:avLst/>
          </a:prstGeom>
          <a:solidFill>
            <a:srgbClr val="FF9900"/>
          </a:solidFill>
          <a:ln w="25400" algn="ctr">
            <a:solidFill>
              <a:srgbClr val="89A4A7"/>
            </a:solidFill>
            <a:rou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altLang="zh-CN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SO</a:t>
            </a:r>
            <a:r>
              <a:rPr lang="en-US" altLang="zh-CN" sz="2400" b="1" baseline="-25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4</a:t>
            </a:r>
            <a:r>
              <a:rPr lang="en-US" altLang="zh-CN" sz="2400" b="1" baseline="30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2-</a:t>
            </a:r>
            <a:endParaRPr lang="en-US" altLang="zh-CN" sz="2400" b="1" baseline="3000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3" name="椭圆​​ 6"/>
          <p:cNvSpPr>
            <a:spLocks noChangeArrowheads="1"/>
          </p:cNvSpPr>
          <p:nvPr/>
        </p:nvSpPr>
        <p:spPr bwMode="auto">
          <a:xfrm>
            <a:off x="1607344" y="4397282"/>
            <a:ext cx="1066800" cy="414338"/>
          </a:xfrm>
          <a:prstGeom prst="ellipse">
            <a:avLst/>
          </a:prstGeom>
          <a:solidFill>
            <a:srgbClr val="99CCFF"/>
          </a:solidFill>
          <a:ln w="25400" algn="ctr">
            <a:solidFill>
              <a:srgbClr val="89A4A7"/>
            </a:solidFill>
            <a:rou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altLang="zh-CN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Mg</a:t>
            </a:r>
            <a:r>
              <a:rPr lang="en-US" altLang="zh-CN" b="1" baseline="300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2+</a:t>
            </a:r>
            <a:endParaRPr lang="en-US" altLang="zh-CN" b="1" baseline="3000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902744" y="1806482"/>
            <a:ext cx="2286000" cy="61753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除杂试剂</a:t>
            </a:r>
            <a:endParaRPr lang="zh-CN" altLang="en-US" sz="3200" b="1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226344" y="5159282"/>
            <a:ext cx="8382000" cy="12128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★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方法指导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2: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为了使杂质能除得比较干净，所加试剂一般要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过量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，试剂过量则又可能引入新杂质。为此要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设计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加入试剂的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顺序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，即要使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前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面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过量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试剂在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后续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除杂操作中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除去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。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</a:endParaRPr>
          </a:p>
        </p:txBody>
      </p:sp>
      <p:grpSp>
        <p:nvGrpSpPr>
          <p:cNvPr id="16" name="Group 17"/>
          <p:cNvGrpSpPr/>
          <p:nvPr/>
        </p:nvGrpSpPr>
        <p:grpSpPr bwMode="auto">
          <a:xfrm>
            <a:off x="2902744" y="2658970"/>
            <a:ext cx="1981200" cy="2181225"/>
            <a:chOff x="1248" y="1113"/>
            <a:chExt cx="1248" cy="1374"/>
          </a:xfrm>
        </p:grpSpPr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1296" y="1113"/>
              <a:ext cx="12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过量</a:t>
              </a:r>
              <a:endPara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248" y="1641"/>
              <a:ext cx="12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过量</a:t>
              </a:r>
              <a:endPara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248" y="2160"/>
              <a:ext cx="12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过量</a:t>
              </a:r>
              <a:endPara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026944" y="1806482"/>
            <a:ext cx="2438400" cy="617538"/>
          </a:xfrm>
          <a:prstGeom prst="rect">
            <a:avLst/>
          </a:prstGeom>
          <a:solidFill>
            <a:srgbClr val="00FFFF"/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</a:t>
            </a:r>
            <a:r>
              <a: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过量处理</a:t>
            </a: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Box 24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6179344" y="2720882"/>
            <a:ext cx="1981200" cy="617538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Na</a:t>
            </a:r>
            <a:r>
              <a:rPr kumimoji="0" lang="en-US" altLang="zh-CN" sz="3200" b="1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2</a:t>
            </a:r>
            <a:r>
              <a:rPr kumimoji="0" lang="en-US" altLang="zh-CN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CO</a:t>
            </a:r>
            <a:r>
              <a:rPr kumimoji="0" lang="en-US" altLang="zh-CN" sz="3200" b="1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3</a:t>
            </a:r>
            <a:endParaRPr kumimoji="0" lang="en-US" altLang="zh-CN" sz="3200" b="1" i="0" u="none" strike="noStrike" kern="0" cap="none" spc="0" normalizeH="0" baseline="-25000" noProof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22" name="Text Box 25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6179344" y="3474945"/>
            <a:ext cx="1981200" cy="617537"/>
          </a:xfrm>
          <a:prstGeom prst="rect">
            <a:avLst/>
          </a:prstGeom>
          <a:solidFill>
            <a:srgbClr val="FF99FF"/>
          </a:solidFill>
          <a:ln w="38100" cmpd="dbl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盐酸</a:t>
            </a:r>
            <a:endParaRPr kumimoji="0" lang="zh-CN" altLang="en-US" sz="3200" b="1" i="0" u="none" strike="noStrike" kern="0" cap="none" spc="0" normalizeH="0" baseline="-25000" noProof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23" name="Text Box 26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6179344" y="4321082"/>
            <a:ext cx="1981200" cy="617538"/>
          </a:xfrm>
          <a:prstGeom prst="rect">
            <a:avLst/>
          </a:prstGeom>
          <a:solidFill>
            <a:srgbClr val="FF99FF"/>
          </a:solidFill>
          <a:ln w="38100" cmpd="dbl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盐酸</a:t>
            </a:r>
            <a:endParaRPr kumimoji="0" lang="zh-CN" altLang="en-US" sz="3200" b="1" i="0" u="none" strike="noStrike" kern="0" cap="none" spc="0" normalizeH="0" baseline="-25000" noProof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</a:endParaRPr>
          </a:p>
        </p:txBody>
      </p:sp>
      <p:pic>
        <p:nvPicPr>
          <p:cNvPr id="24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44" y="5159282"/>
            <a:ext cx="79248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0" grpId="0" animBg="1"/>
      <p:bldP spid="21" grpId="0" animBg="1"/>
      <p:bldP spid="22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85" y="455142"/>
            <a:ext cx="10752043" cy="59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667" y="759446"/>
            <a:ext cx="1064906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例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1 </a:t>
            </a:r>
            <a:r>
              <a:rPr kumimoji="0" 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海洋是丰富的化学资源宝库．通过晾晒海水，可得到含少量泥沙的粗盐．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为得到比较纯净的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NaCl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（不考虑可溶性杂质），设计了如图所示的实验操作：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pic>
        <p:nvPicPr>
          <p:cNvPr id="5121" name="图片 12" descr="说明: 学科网(www.zxxk.com)--教育资源门户，提供试题试卷、教案、课件、教学论文、素材等各类教学资源库下载，还有大量丰富的教学资讯！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939" y="1752941"/>
            <a:ext cx="470163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3038" y="1971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257562"/>
            <a:ext cx="116227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）图中标号仪器的名称分别是：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 </a:t>
            </a:r>
            <a:r>
              <a:rPr lang="zh-CN" altLang="en-US" sz="2400" u="sng" dirty="0" smtClean="0">
                <a:latin typeface="+mn-ea"/>
                <a:cs typeface="Times New Roman" panose="02020603050405020304" pitchFamily="18" charset="0"/>
              </a:rPr>
              <a:t>      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、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　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3200" dirty="0">
              <a:latin typeface="+mn-ea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）操作②、③中都用到玻璃棒，其作用分别是：②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</a:t>
            </a:r>
            <a:r>
              <a:rPr lang="zh-CN" altLang="en-US" sz="2400" u="sng" dirty="0" smtClean="0">
                <a:latin typeface="+mn-ea"/>
                <a:cs typeface="Times New Roman" panose="02020603050405020304" pitchFamily="18" charset="0"/>
              </a:rPr>
              <a:t>    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③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            　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3200" dirty="0">
              <a:latin typeface="+mn-ea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）在操作③中看到</a:t>
            </a:r>
            <a:r>
              <a:rPr lang="zh-CN" altLang="en-US" sz="2400" u="sng" dirty="0">
                <a:latin typeface="+mn-ea"/>
                <a:cs typeface="Times New Roman" panose="02020603050405020304" pitchFamily="18" charset="0"/>
              </a:rPr>
              <a:t>　                　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</a:rPr>
              <a:t>时，停止加热。</a:t>
            </a:r>
            <a:endParaRPr lang="zh-CN" altLang="en-US" sz="3200" dirty="0"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4935180"/>
            <a:ext cx="11613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dirty="0" smtClean="0"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en-US" sz="2400" dirty="0" smtClean="0"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sz="2400" dirty="0" smtClean="0">
                <a:latin typeface="+mn-ea"/>
                <a:cs typeface="Times New Roman" panose="02020603050405020304" pitchFamily="18" charset="0"/>
              </a:rPr>
              <a:t>若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最终提纯获得的氯化钠质量偏少，原因可能</a:t>
            </a:r>
            <a:r>
              <a:rPr lang="zh-CN" altLang="zh-CN" sz="2400" dirty="0" smtClean="0">
                <a:latin typeface="+mn-ea"/>
                <a:cs typeface="Times New Roman" panose="02020603050405020304" pitchFamily="18" charset="0"/>
              </a:rPr>
              <a:t>是</a:t>
            </a:r>
            <a:r>
              <a:rPr lang="zh-CN" altLang="en-US" sz="2400" u="sng" dirty="0" smtClean="0">
                <a:latin typeface="+mn-ea"/>
                <a:cs typeface="Times New Roman" panose="02020603050405020304" pitchFamily="18" charset="0"/>
              </a:rPr>
              <a:t>（     ）</a:t>
            </a:r>
            <a:r>
              <a:rPr lang="zh-CN" altLang="zh-CN" sz="2400" dirty="0" smtClean="0">
                <a:latin typeface="+mn-ea"/>
                <a:cs typeface="Times New Roman" panose="02020603050405020304" pitchFamily="18" charset="0"/>
              </a:rPr>
              <a:t>（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填字母序号）。</a:t>
            </a:r>
            <a:endParaRPr lang="zh-CN" altLang="zh-CN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zh-CN" sz="2400" dirty="0" smtClean="0">
                <a:latin typeface="+mn-ea"/>
                <a:cs typeface="Times New Roman" panose="02020603050405020304" pitchFamily="18" charset="0"/>
              </a:rPr>
              <a:t>．固体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没有完全溶解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latin typeface="+mn-ea"/>
                <a:cs typeface="Times New Roman" panose="02020603050405020304" pitchFamily="18" charset="0"/>
              </a:rPr>
              <a:t>              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．滤纸破损</a:t>
            </a:r>
            <a:endParaRPr lang="zh-CN" altLang="zh-CN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C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．过滤器中的液面高于滤纸边缘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          D</a:t>
            </a:r>
            <a:r>
              <a:rPr lang="zh-CN" altLang="zh-CN" sz="2400" dirty="0">
                <a:latin typeface="+mn-ea"/>
                <a:cs typeface="Times New Roman" panose="02020603050405020304" pitchFamily="18" charset="0"/>
              </a:rPr>
              <a:t>．蒸发时没有用玻璃棒搅拌。</a:t>
            </a:r>
            <a:endParaRPr lang="zh-CN" altLang="zh-CN" sz="24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2834" y="32443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烧杯</a:t>
            </a:r>
            <a:endParaRPr lang="zh-CN" altLang="en-US" sz="32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05750" y="324433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铁架台</a:t>
            </a:r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7306326" y="380080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引流</a:t>
            </a:r>
            <a:endParaRPr lang="zh-CN" altLang="en-US" sz="28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12247" y="43635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出现较多固体</a:t>
            </a:r>
            <a:endParaRPr lang="zh-CN" altLang="en-US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27374" y="4858454"/>
            <a:ext cx="704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851263" y="187548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5952" y="737505"/>
            <a:ext cx="6801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例</a:t>
            </a:r>
            <a:r>
              <a:rPr lang="en-US" altLang="zh-CN" sz="2400" dirty="0" smtClean="0">
                <a:latin typeface="+mn-ea"/>
              </a:rPr>
              <a:t>2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（</a:t>
            </a:r>
            <a:r>
              <a:rPr lang="en-US" altLang="zh-CN" sz="2400" dirty="0" smtClean="0">
                <a:solidFill>
                  <a:srgbClr val="0070C0"/>
                </a:solidFill>
                <a:latin typeface="+mn-ea"/>
              </a:rPr>
              <a:t>18</a:t>
            </a:r>
            <a:r>
              <a:rPr lang="zh-CN" altLang="en-US" sz="2400" dirty="0" smtClean="0">
                <a:solidFill>
                  <a:srgbClr val="0070C0"/>
                </a:solidFill>
                <a:latin typeface="+mn-ea"/>
              </a:rPr>
              <a:t>天津）</a:t>
            </a:r>
            <a:r>
              <a:rPr lang="zh-CN" altLang="zh-CN" sz="2400" dirty="0" smtClean="0">
                <a:latin typeface="+mn-ea"/>
              </a:rPr>
              <a:t>如</a:t>
            </a:r>
            <a:r>
              <a:rPr lang="zh-CN" altLang="zh-CN" sz="2400" dirty="0">
                <a:latin typeface="+mn-ea"/>
              </a:rPr>
              <a:t>图是利用海盐提取粗盐的过程：</a:t>
            </a:r>
            <a:endParaRPr lang="zh-CN" altLang="zh-CN" sz="2400" dirty="0">
              <a:latin typeface="+mn-ea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51" y="1199170"/>
            <a:ext cx="8808319" cy="165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29988" y="2654173"/>
            <a:ext cx="120620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(1)</a:t>
            </a:r>
            <a:r>
              <a:rPr lang="zh-CN" altLang="zh-CN" sz="2000" dirty="0" smtClean="0">
                <a:latin typeface="+mn-ea"/>
              </a:rPr>
              <a:t>如</a:t>
            </a:r>
            <a:r>
              <a:rPr lang="zh-CN" altLang="zh-CN" sz="2000" dirty="0">
                <a:latin typeface="+mn-ea"/>
              </a:rPr>
              <a:t>图中</a:t>
            </a:r>
            <a:r>
              <a:rPr lang="en-US" altLang="zh-CN" sz="2000" dirty="0">
                <a:latin typeface="+mn-ea"/>
              </a:rPr>
              <a:t>①</a:t>
            </a:r>
            <a:r>
              <a:rPr lang="zh-CN" altLang="zh-CN" sz="2000" dirty="0">
                <a:latin typeface="+mn-ea"/>
              </a:rPr>
              <a:t>是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en-US" altLang="zh-CN" sz="2000" u="sng" dirty="0">
                <a:latin typeface="+mn-ea"/>
              </a:rPr>
              <a:t>   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zh-CN" altLang="zh-CN" sz="2000" dirty="0">
                <a:latin typeface="+mn-ea"/>
              </a:rPr>
              <a:t>池（填</a:t>
            </a:r>
            <a:r>
              <a:rPr lang="en-US" altLang="zh-CN" sz="2000" dirty="0">
                <a:latin typeface="+mn-ea"/>
              </a:rPr>
              <a:t>“</a:t>
            </a:r>
            <a:r>
              <a:rPr lang="zh-CN" altLang="zh-CN" sz="2000" dirty="0">
                <a:latin typeface="+mn-ea"/>
              </a:rPr>
              <a:t>蒸发</a:t>
            </a:r>
            <a:r>
              <a:rPr lang="en-US" altLang="zh-CN" sz="2000" dirty="0">
                <a:latin typeface="+mn-ea"/>
              </a:rPr>
              <a:t>”</a:t>
            </a:r>
            <a:r>
              <a:rPr lang="zh-CN" altLang="zh-CN" sz="2000" dirty="0">
                <a:latin typeface="+mn-ea"/>
              </a:rPr>
              <a:t>或</a:t>
            </a:r>
            <a:r>
              <a:rPr lang="en-US" altLang="zh-CN" sz="2000" dirty="0">
                <a:latin typeface="+mn-ea"/>
              </a:rPr>
              <a:t>“</a:t>
            </a:r>
            <a:r>
              <a:rPr lang="zh-CN" altLang="zh-CN" sz="2000" dirty="0">
                <a:latin typeface="+mn-ea"/>
              </a:rPr>
              <a:t>冷却</a:t>
            </a:r>
            <a:r>
              <a:rPr lang="en-US" altLang="zh-CN" sz="2000" dirty="0">
                <a:latin typeface="+mn-ea"/>
              </a:rPr>
              <a:t>”</a:t>
            </a:r>
            <a:r>
              <a:rPr lang="zh-CN" altLang="zh-CN" sz="2000" dirty="0">
                <a:latin typeface="+mn-ea"/>
              </a:rPr>
              <a:t>）。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zh-CN" sz="2000" dirty="0">
                <a:latin typeface="+mn-ea"/>
              </a:rPr>
              <a:t>（</a:t>
            </a:r>
            <a:r>
              <a:rPr lang="en-US" altLang="zh-CN" sz="2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）粗盐中含有少量</a:t>
            </a:r>
            <a:r>
              <a:rPr lang="en-US" altLang="zh-CN" sz="2000" dirty="0">
                <a:latin typeface="+mn-ea"/>
              </a:rPr>
              <a:t>CaCl</a:t>
            </a:r>
            <a:r>
              <a:rPr lang="en-US" altLang="zh-CN" sz="2000" baseline="-25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MgCl</a:t>
            </a:r>
            <a:r>
              <a:rPr lang="en-US" altLang="zh-CN" sz="2000" baseline="-25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Na</a:t>
            </a:r>
            <a:r>
              <a:rPr lang="en-US" altLang="zh-CN" sz="2000" baseline="-25000" dirty="0">
                <a:latin typeface="+mn-ea"/>
              </a:rPr>
              <a:t>2</a:t>
            </a:r>
            <a:r>
              <a:rPr lang="en-US" altLang="zh-CN" sz="2000" dirty="0">
                <a:latin typeface="+mn-ea"/>
              </a:rPr>
              <a:t>SO</a:t>
            </a:r>
            <a:r>
              <a:rPr lang="en-US" altLang="zh-CN" sz="2000" baseline="-25000" dirty="0">
                <a:latin typeface="+mn-ea"/>
              </a:rPr>
              <a:t>4</a:t>
            </a:r>
            <a:r>
              <a:rPr lang="zh-CN" altLang="zh-CN" sz="2000" dirty="0">
                <a:latin typeface="+mn-ea"/>
              </a:rPr>
              <a:t>和泥沙，某同学将该粗盐样品进行提纯。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+mn-ea"/>
              </a:rPr>
              <a:t>①</a:t>
            </a:r>
            <a:r>
              <a:rPr lang="zh-CN" altLang="zh-CN" sz="2000" dirty="0">
                <a:latin typeface="+mn-ea"/>
              </a:rPr>
              <a:t>将样品加适量水溶解，然后进行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en-US" altLang="zh-CN" sz="2000" u="sng" dirty="0">
                <a:latin typeface="+mn-ea"/>
              </a:rPr>
              <a:t>   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zh-CN" altLang="zh-CN" sz="2000" dirty="0">
                <a:latin typeface="+mn-ea"/>
              </a:rPr>
              <a:t>，除去泥沙等难溶性杂质，得到澄清溶液；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+mn-ea"/>
              </a:rPr>
              <a:t>②</a:t>
            </a:r>
            <a:r>
              <a:rPr lang="zh-CN" altLang="zh-CN" sz="2000" dirty="0">
                <a:latin typeface="+mn-ea"/>
              </a:rPr>
              <a:t>向所得的澄清溶液中依次加入稍过量的</a:t>
            </a:r>
            <a:r>
              <a:rPr lang="en-US" altLang="zh-CN" sz="2000" dirty="0">
                <a:latin typeface="+mn-ea"/>
              </a:rPr>
              <a:t>BaCl</a:t>
            </a:r>
            <a:r>
              <a:rPr lang="en-US" altLang="zh-CN" sz="2000" baseline="-25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溶液、</a:t>
            </a:r>
            <a:r>
              <a:rPr lang="en-US" altLang="zh-CN" sz="2000" dirty="0" err="1">
                <a:latin typeface="+mn-ea"/>
              </a:rPr>
              <a:t>NaOH</a:t>
            </a:r>
            <a:r>
              <a:rPr lang="zh-CN" altLang="zh-CN" sz="2000" dirty="0">
                <a:latin typeface="+mn-ea"/>
              </a:rPr>
              <a:t>溶液和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en-US" altLang="zh-CN" sz="2000" u="sng" dirty="0">
                <a:latin typeface="+mn-ea"/>
              </a:rPr>
              <a:t>   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zh-CN" altLang="zh-CN" sz="2000" dirty="0">
                <a:latin typeface="+mn-ea"/>
              </a:rPr>
              <a:t>溶液，除去生成的沉淀后，再滴加稍过量的稀盐酸，得到较纯净的</a:t>
            </a:r>
            <a:r>
              <a:rPr lang="en-US" altLang="zh-CN" sz="2000" dirty="0" err="1">
                <a:latin typeface="+mn-ea"/>
              </a:rPr>
              <a:t>NaCl</a:t>
            </a:r>
            <a:r>
              <a:rPr lang="zh-CN" altLang="zh-CN" sz="2000" dirty="0">
                <a:latin typeface="+mn-ea"/>
              </a:rPr>
              <a:t>溶液；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+mn-ea"/>
              </a:rPr>
              <a:t>③</a:t>
            </a:r>
            <a:r>
              <a:rPr lang="zh-CN" altLang="zh-CN" sz="2000" dirty="0">
                <a:latin typeface="+mn-ea"/>
              </a:rPr>
              <a:t>蒸发溶液，得到较多氯化钠固体时停止加热，他注意到不能立即把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en-US" altLang="zh-CN" sz="2000" u="sng" dirty="0">
                <a:latin typeface="+mn-ea"/>
              </a:rPr>
              <a:t>   </a:t>
            </a:r>
            <a:r>
              <a:rPr lang="zh-CN" altLang="zh-CN" sz="2000" u="sng" dirty="0">
                <a:latin typeface="+mn-ea"/>
              </a:rPr>
              <a:t>　</a:t>
            </a:r>
            <a:r>
              <a:rPr lang="zh-CN" altLang="zh-CN" sz="2000" dirty="0">
                <a:latin typeface="+mn-ea"/>
              </a:rPr>
              <a:t>直接放在实验台上，以免烫坏实验台。</a:t>
            </a:r>
            <a:endParaRPr lang="zh-CN" altLang="zh-CN" sz="20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5353" y="258978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蒸发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46177" y="376416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过滤</a:t>
            </a:r>
            <a:endParaRPr lang="zh-CN" altLang="en-US" sz="2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59150" y="4309162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Na</a:t>
            </a:r>
            <a:r>
              <a:rPr lang="en-US" altLang="zh-CN" sz="2400" baseline="-25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</a:t>
            </a:r>
            <a:r>
              <a:rPr lang="en-US" altLang="zh-CN" sz="2400" baseline="-25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2400" baseline="-25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61851" y="546297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蒸发皿</a:t>
            </a:r>
            <a:endParaRPr lang="zh-CN" altLang="en-US" sz="24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0" grpId="0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851263" y="759446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/>
          <p:nvPr/>
        </p:nvSpPr>
        <p:spPr>
          <a:xfrm>
            <a:off x="710586" y="0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459" y="473497"/>
            <a:ext cx="120624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+mn-ea"/>
              </a:rPr>
              <a:t>例</a:t>
            </a:r>
            <a:r>
              <a:rPr lang="en-US" altLang="zh-CN" sz="2800" dirty="0" smtClean="0">
                <a:latin typeface="+mn-ea"/>
              </a:rPr>
              <a:t>3 </a:t>
            </a:r>
            <a:r>
              <a:rPr lang="zh-CN" altLang="zh-CN" sz="2800" dirty="0" smtClean="0">
                <a:latin typeface="+mn-ea"/>
              </a:rPr>
              <a:t>为</a:t>
            </a:r>
            <a:r>
              <a:rPr lang="zh-CN" altLang="zh-CN" sz="2800" dirty="0">
                <a:latin typeface="+mn-ea"/>
              </a:rPr>
              <a:t>除去饱和食盐水中的杂质氯化钙、氯化镁、硫酸钠，可加入的试剂有：</a:t>
            </a:r>
            <a:endParaRPr lang="zh-CN" altLang="zh-CN" sz="28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+mn-ea"/>
              </a:rPr>
              <a:t>①</a:t>
            </a:r>
            <a:r>
              <a:rPr lang="zh-CN" altLang="zh-CN" sz="2800" dirty="0">
                <a:latin typeface="+mn-ea"/>
              </a:rPr>
              <a:t>盐酸</a:t>
            </a:r>
            <a:r>
              <a:rPr lang="zh-CN" altLang="zh-CN" sz="2800" dirty="0" smtClean="0">
                <a:latin typeface="+mn-ea"/>
              </a:rPr>
              <a:t>；</a:t>
            </a:r>
            <a:r>
              <a:rPr lang="en-US" altLang="zh-CN" sz="2800" dirty="0" smtClean="0">
                <a:latin typeface="+mn-ea"/>
              </a:rPr>
              <a:t>   ②</a:t>
            </a:r>
            <a:r>
              <a:rPr lang="zh-CN" altLang="zh-CN" sz="2800" dirty="0">
                <a:latin typeface="+mn-ea"/>
              </a:rPr>
              <a:t>氯化钡溶液</a:t>
            </a:r>
            <a:r>
              <a:rPr lang="zh-CN" altLang="zh-CN" sz="2800" dirty="0" smtClean="0">
                <a:latin typeface="+mn-ea"/>
              </a:rPr>
              <a:t>；</a:t>
            </a:r>
            <a:r>
              <a:rPr lang="en-US" altLang="zh-CN" sz="2800" dirty="0" smtClean="0">
                <a:latin typeface="+mn-ea"/>
              </a:rPr>
              <a:t>   ③</a:t>
            </a:r>
            <a:r>
              <a:rPr lang="zh-CN" altLang="zh-CN" sz="2800" dirty="0">
                <a:latin typeface="+mn-ea"/>
              </a:rPr>
              <a:t>氢氧化钠溶液</a:t>
            </a:r>
            <a:r>
              <a:rPr lang="zh-CN" altLang="zh-CN" sz="2800" dirty="0" smtClean="0">
                <a:latin typeface="+mn-ea"/>
              </a:rPr>
              <a:t>；</a:t>
            </a:r>
            <a:r>
              <a:rPr lang="en-US" altLang="zh-CN" sz="2800" dirty="0" smtClean="0">
                <a:latin typeface="+mn-ea"/>
              </a:rPr>
              <a:t>   ④</a:t>
            </a:r>
            <a:r>
              <a:rPr lang="zh-CN" altLang="zh-CN" sz="2800" dirty="0">
                <a:latin typeface="+mn-ea"/>
              </a:rPr>
              <a:t>碳酸钠溶液。</a:t>
            </a:r>
            <a:endParaRPr lang="zh-CN" altLang="zh-CN" sz="28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+mn-ea"/>
              </a:rPr>
              <a:t>下列各组加入试剂次序不能达到目的是（　　）</a:t>
            </a:r>
            <a:endParaRPr lang="zh-CN" altLang="zh-CN" sz="28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+mn-ea"/>
              </a:rPr>
              <a:t>A</a:t>
            </a:r>
            <a:r>
              <a:rPr lang="zh-CN" altLang="zh-CN" sz="2800" dirty="0">
                <a:latin typeface="+mn-ea"/>
              </a:rPr>
              <a:t>．</a:t>
            </a:r>
            <a:r>
              <a:rPr lang="en-US" altLang="zh-CN" sz="2800" dirty="0">
                <a:latin typeface="+mn-ea"/>
              </a:rPr>
              <a:t>④③②①	B</a:t>
            </a:r>
            <a:r>
              <a:rPr lang="zh-CN" altLang="zh-CN" sz="2800" dirty="0">
                <a:latin typeface="+mn-ea"/>
              </a:rPr>
              <a:t>．</a:t>
            </a:r>
            <a:r>
              <a:rPr lang="en-US" altLang="zh-CN" sz="2800" dirty="0">
                <a:latin typeface="+mn-ea"/>
              </a:rPr>
              <a:t>②④③①	C</a:t>
            </a:r>
            <a:r>
              <a:rPr lang="zh-CN" altLang="zh-CN" sz="2800" dirty="0">
                <a:latin typeface="+mn-ea"/>
              </a:rPr>
              <a:t>．</a:t>
            </a:r>
            <a:r>
              <a:rPr lang="en-US" altLang="zh-CN" sz="2800" dirty="0">
                <a:latin typeface="+mn-ea"/>
              </a:rPr>
              <a:t>②③④①	D</a:t>
            </a:r>
            <a:r>
              <a:rPr lang="zh-CN" altLang="zh-CN" sz="2800" dirty="0">
                <a:latin typeface="+mn-ea"/>
              </a:rPr>
              <a:t>．</a:t>
            </a:r>
            <a:r>
              <a:rPr lang="en-US" altLang="zh-CN" sz="2800" dirty="0">
                <a:latin typeface="+mn-ea"/>
              </a:rPr>
              <a:t>③②④①</a:t>
            </a:r>
            <a:endParaRPr lang="zh-CN" altLang="zh-CN" sz="2800" dirty="0"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12861" y="3336129"/>
            <a:ext cx="8939213" cy="3643313"/>
            <a:chOff x="1134268" y="2947986"/>
            <a:chExt cx="8939213" cy="3643313"/>
          </a:xfrm>
        </p:grpSpPr>
        <p:grpSp>
          <p:nvGrpSpPr>
            <p:cNvPr id="6" name="组合 5"/>
            <p:cNvGrpSpPr/>
            <p:nvPr/>
          </p:nvGrpSpPr>
          <p:grpSpPr>
            <a:xfrm>
              <a:off x="1134268" y="2947986"/>
              <a:ext cx="8939213" cy="3643313"/>
              <a:chOff x="0" y="1905000"/>
              <a:chExt cx="8939213" cy="3643313"/>
            </a:xfrm>
          </p:grpSpPr>
          <p:sp>
            <p:nvSpPr>
              <p:cNvPr id="7" name="Text Box 6"/>
              <p:cNvSpPr txBox="1">
                <a:spLocks noChangeArrowheads="1"/>
              </p:cNvSpPr>
              <p:nvPr/>
            </p:nvSpPr>
            <p:spPr bwMode="auto">
              <a:xfrm>
                <a:off x="76200" y="2971800"/>
                <a:ext cx="8066088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 b="1" dirty="0">
                    <a:latin typeface="Times New Roman" panose="02020603050405020304" pitchFamily="18" charset="0"/>
                  </a:rPr>
                  <a:t>（方案二）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BaCl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——Na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CO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3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</a:t>
                </a:r>
                <a:r>
                  <a:rPr kumimoji="1" lang="en-US" altLang="zh-CN" sz="2800" b="1" dirty="0" err="1">
                    <a:latin typeface="Times New Roman" panose="02020603050405020304" pitchFamily="18" charset="0"/>
                  </a:rPr>
                  <a:t>NaOH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</a:t>
                </a:r>
                <a:r>
                  <a:rPr kumimoji="1" lang="en-US" altLang="zh-CN" sz="2800" b="1" dirty="0" err="1">
                    <a:latin typeface="Times New Roman" panose="02020603050405020304" pitchFamily="18" charset="0"/>
                  </a:rPr>
                  <a:t>HCl</a:t>
                </a:r>
                <a:endParaRPr kumimoji="1" lang="en-US" altLang="zh-CN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0" y="1981200"/>
                <a:ext cx="8153400" cy="1066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kumimoji="1" lang="en-US" altLang="zh-CN" sz="2400" b="1" dirty="0">
                    <a:latin typeface="Times New Roman" panose="02020603050405020304" pitchFamily="18" charset="0"/>
                  </a:rPr>
                  <a:t> </a:t>
                </a:r>
                <a:r>
                  <a:rPr kumimoji="1" lang="zh-CN" altLang="en-US" sz="2400" b="1" dirty="0">
                    <a:latin typeface="Times New Roman" panose="02020603050405020304" pitchFamily="18" charset="0"/>
                  </a:rPr>
                  <a:t>（方案一）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BaCl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</a:t>
                </a:r>
                <a:r>
                  <a:rPr kumimoji="1" lang="en-US" altLang="zh-CN" sz="2800" b="1" dirty="0" err="1">
                    <a:latin typeface="Times New Roman" panose="02020603050405020304" pitchFamily="18" charset="0"/>
                  </a:rPr>
                  <a:t>NaOH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——Na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CO</a:t>
                </a:r>
                <a:r>
                  <a:rPr kumimoji="1" lang="en-US" altLang="zh-CN" sz="2800" b="1" baseline="-30000" dirty="0">
                    <a:latin typeface="Times New Roman" panose="02020603050405020304" pitchFamily="18" charset="0"/>
                  </a:rPr>
                  <a:t>3</a:t>
                </a:r>
                <a:r>
                  <a:rPr kumimoji="1" lang="en-US" altLang="zh-CN" sz="2800" b="1" dirty="0">
                    <a:latin typeface="Times New Roman" panose="02020603050405020304" pitchFamily="18" charset="0"/>
                  </a:rPr>
                  <a:t>——</a:t>
                </a:r>
                <a:r>
                  <a:rPr kumimoji="1" lang="en-US" altLang="zh-CN" sz="2800" b="1" dirty="0" err="1">
                    <a:latin typeface="Times New Roman" panose="02020603050405020304" pitchFamily="18" charset="0"/>
                  </a:rPr>
                  <a:t>HCl</a:t>
                </a:r>
                <a:endParaRPr kumimoji="1" lang="en-US" altLang="zh-CN" sz="2800" b="1" dirty="0">
                  <a:latin typeface="Times New Roman" panose="02020603050405020304" pitchFamily="18" charset="0"/>
                </a:endParaRPr>
              </a:p>
              <a:p>
                <a:pPr>
                  <a:spcBef>
                    <a:spcPct val="50000"/>
                  </a:spcBef>
                </a:pPr>
                <a:endParaRPr kumimoji="1" lang="en-US" altLang="zh-CN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0" y="3962400"/>
                <a:ext cx="8001000" cy="1066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kumimoji="1" lang="zh-CN" altLang="en-US" sz="2400" b="1">
                    <a:latin typeface="Times New Roman" panose="02020603050405020304" pitchFamily="18" charset="0"/>
                  </a:rPr>
                  <a:t>（方案三）</a:t>
                </a:r>
                <a:r>
                  <a:rPr kumimoji="1" lang="en-US" altLang="zh-CN" sz="2800" b="1">
                    <a:latin typeface="Times New Roman" panose="02020603050405020304" pitchFamily="18" charset="0"/>
                  </a:rPr>
                  <a:t>NaOH——BaCl</a:t>
                </a:r>
                <a:r>
                  <a:rPr kumimoji="1" lang="en-US" altLang="zh-CN" sz="2800" b="1" baseline="-3000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>
                    <a:latin typeface="Times New Roman" panose="02020603050405020304" pitchFamily="18" charset="0"/>
                  </a:rPr>
                  <a:t>——Na</a:t>
                </a:r>
                <a:r>
                  <a:rPr kumimoji="1" lang="en-US" altLang="zh-CN" sz="2800" b="1" baseline="-30000">
                    <a:latin typeface="Times New Roman" panose="02020603050405020304" pitchFamily="18" charset="0"/>
                  </a:rPr>
                  <a:t>2</a:t>
                </a:r>
                <a:r>
                  <a:rPr kumimoji="1" lang="en-US" altLang="zh-CN" sz="2800" b="1">
                    <a:latin typeface="Times New Roman" panose="02020603050405020304" pitchFamily="18" charset="0"/>
                  </a:rPr>
                  <a:t>CO</a:t>
                </a:r>
                <a:r>
                  <a:rPr kumimoji="1" lang="en-US" altLang="zh-CN" sz="2800" b="1" baseline="-30000">
                    <a:latin typeface="Times New Roman" panose="02020603050405020304" pitchFamily="18" charset="0"/>
                  </a:rPr>
                  <a:t>3</a:t>
                </a:r>
                <a:r>
                  <a:rPr kumimoji="1" lang="en-US" altLang="zh-CN" sz="2800" b="1">
                    <a:latin typeface="Times New Roman" panose="02020603050405020304" pitchFamily="18" charset="0"/>
                  </a:rPr>
                  <a:t>——HCl</a:t>
                </a:r>
                <a:endParaRPr kumimoji="1" lang="en-US" altLang="zh-CN" sz="2800" b="1">
                  <a:latin typeface="Times New Roman" panose="02020603050405020304" pitchFamily="18" charset="0"/>
                </a:endParaRPr>
              </a:p>
              <a:p>
                <a:pPr>
                  <a:spcBef>
                    <a:spcPct val="50000"/>
                  </a:spcBef>
                </a:pPr>
                <a:endParaRPr kumimoji="1"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6172200" y="5029200"/>
                <a:ext cx="898525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过滤</a:t>
                </a: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1" name="AutoShape 13"/>
              <p:cNvSpPr/>
              <p:nvPr/>
            </p:nvSpPr>
            <p:spPr bwMode="auto">
              <a:xfrm>
                <a:off x="7543800" y="1905000"/>
                <a:ext cx="457200" cy="2743200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" name="Text Box 15"/>
              <p:cNvSpPr txBox="1">
                <a:spLocks noChangeArrowheads="1"/>
              </p:cNvSpPr>
              <p:nvPr/>
            </p:nvSpPr>
            <p:spPr bwMode="auto">
              <a:xfrm>
                <a:off x="8281988" y="3124200"/>
                <a:ext cx="458787" cy="53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zh-CN" altLang="zh-CN"/>
              </a:p>
            </p:txBody>
          </p:sp>
          <p:sp>
            <p:nvSpPr>
              <p:cNvPr id="13" name="Text Box 17"/>
              <p:cNvSpPr txBox="1">
                <a:spLocks noChangeArrowheads="1"/>
              </p:cNvSpPr>
              <p:nvPr/>
            </p:nvSpPr>
            <p:spPr bwMode="auto">
              <a:xfrm>
                <a:off x="8001000" y="3048000"/>
                <a:ext cx="938213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pH=7</a:t>
                </a:r>
                <a:endParaRPr lang="en-US" altLang="zh-CN" sz="24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4" name="Rectangle 18"/>
              <p:cNvSpPr>
                <a:spLocks noChangeArrowheads="1"/>
              </p:cNvSpPr>
              <p:nvPr/>
            </p:nvSpPr>
            <p:spPr bwMode="auto">
              <a:xfrm>
                <a:off x="1600200" y="2057400"/>
                <a:ext cx="1219200" cy="4572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" name="Rectangle 19"/>
              <p:cNvSpPr>
                <a:spLocks noChangeArrowheads="1"/>
              </p:cNvSpPr>
              <p:nvPr/>
            </p:nvSpPr>
            <p:spPr bwMode="auto">
              <a:xfrm>
                <a:off x="4876800" y="2057400"/>
                <a:ext cx="1524000" cy="457200"/>
              </a:xfrm>
              <a:prstGeom prst="rect">
                <a:avLst/>
              </a:prstGeom>
              <a:noFill/>
              <a:ln w="38100">
                <a:solidFill>
                  <a:srgbClr val="00008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4724400" y="4038600"/>
                <a:ext cx="1524000" cy="457200"/>
              </a:xfrm>
              <a:prstGeom prst="rect">
                <a:avLst/>
              </a:prstGeom>
              <a:noFill/>
              <a:ln w="38100">
                <a:solidFill>
                  <a:srgbClr val="00008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3124200" y="3048000"/>
                <a:ext cx="1524000" cy="457200"/>
              </a:xfrm>
              <a:prstGeom prst="rect">
                <a:avLst/>
              </a:prstGeom>
              <a:noFill/>
              <a:ln w="38100">
                <a:solidFill>
                  <a:srgbClr val="00008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" name="Rectangle 22"/>
              <p:cNvSpPr>
                <a:spLocks noChangeArrowheads="1"/>
              </p:cNvSpPr>
              <p:nvPr/>
            </p:nvSpPr>
            <p:spPr bwMode="auto">
              <a:xfrm>
                <a:off x="1524000" y="3048000"/>
                <a:ext cx="1219200" cy="4572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124200" y="4038600"/>
                <a:ext cx="1219200" cy="4572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7755730" y="2947986"/>
              <a:ext cx="0" cy="29224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692615" y="1812325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5470" y="0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（五）氢氧化钠变质探究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12850" y="2982268"/>
            <a:ext cx="35092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设计实验验证你的猜想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angle 47"/>
          <p:cNvSpPr>
            <a:spLocks noChangeArrowheads="1"/>
          </p:cNvSpPr>
          <p:nvPr/>
        </p:nvSpPr>
        <p:spPr bwMode="auto">
          <a:xfrm>
            <a:off x="297143" y="1268898"/>
            <a:ext cx="67108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68605" algn="ctr" eaLnBrk="1" hangingPunct="1"/>
            <a:r>
              <a:rPr lang="en-US" altLang="zh-CN" sz="2400" b="1" dirty="0">
                <a:latin typeface="Verdana" panose="020B0604030504040204" pitchFamily="34" charset="0"/>
              </a:rPr>
              <a:t>     </a:t>
            </a:r>
            <a:r>
              <a:rPr lang="zh-CN" altLang="en-US" sz="2400" b="1" dirty="0" smtClean="0">
                <a:latin typeface="Verdana" panose="020B0604030504040204" pitchFamily="34" charset="0"/>
              </a:rPr>
              <a:t>问题</a:t>
            </a:r>
            <a:r>
              <a:rPr lang="en-US" altLang="zh-CN" sz="2400" b="1" dirty="0" smtClean="0">
                <a:latin typeface="Verdana" panose="020B0604030504040204" pitchFamily="34" charset="0"/>
              </a:rPr>
              <a:t>1:              </a:t>
            </a:r>
            <a:r>
              <a:rPr lang="zh-CN" altLang="en-US" sz="2400" b="1" dirty="0" smtClean="0">
                <a:latin typeface="Verdana" panose="020B0604030504040204" pitchFamily="34" charset="0"/>
              </a:rPr>
              <a:t>氢</a:t>
            </a:r>
            <a:r>
              <a:rPr lang="zh-CN" altLang="en-US" sz="2400" b="1" dirty="0">
                <a:latin typeface="Verdana" panose="020B0604030504040204" pitchFamily="34" charset="0"/>
              </a:rPr>
              <a:t>氧化钠溶液是否变质</a:t>
            </a:r>
            <a:r>
              <a:rPr lang="en-US" altLang="zh-CN" sz="2400" b="1" dirty="0">
                <a:latin typeface="Verdana" panose="020B0604030504040204" pitchFamily="34" charset="0"/>
              </a:rPr>
              <a:t>?</a:t>
            </a:r>
            <a:endParaRPr lang="en-US" altLang="zh-CN" sz="2400" b="1" dirty="0">
              <a:latin typeface="Verdana" panose="020B0604030504040204" pitchFamily="34" charset="0"/>
            </a:endParaRPr>
          </a:p>
        </p:txBody>
      </p:sp>
      <p:sp>
        <p:nvSpPr>
          <p:cNvPr id="8" name="Rectangle 48"/>
          <p:cNvSpPr>
            <a:spLocks noChangeArrowheads="1"/>
          </p:cNvSpPr>
          <p:nvPr/>
        </p:nvSpPr>
        <p:spPr bwMode="auto">
          <a:xfrm>
            <a:off x="1232087" y="2047875"/>
            <a:ext cx="5903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zh-CN" sz="2400" b="1" dirty="0" smtClean="0">
                <a:latin typeface="Verdana" panose="020B0604030504040204" pitchFamily="34" charset="0"/>
              </a:rPr>
              <a:t>1</a:t>
            </a:r>
            <a:r>
              <a:rPr lang="en-US" altLang="zh-CN" sz="2400" b="1" dirty="0">
                <a:latin typeface="Verdana" panose="020B0604030504040204" pitchFamily="34" charset="0"/>
              </a:rPr>
              <a:t>.</a:t>
            </a:r>
            <a:r>
              <a:rPr lang="zh-CN" altLang="en-US" sz="2400" b="1" dirty="0" smtClean="0">
                <a:latin typeface="Verdana" panose="020B0604030504040204" pitchFamily="34" charset="0"/>
              </a:rPr>
              <a:t>猜想</a:t>
            </a:r>
            <a:r>
              <a:rPr lang="en-US" altLang="zh-CN" sz="2400" b="1" dirty="0">
                <a:latin typeface="Verdana" panose="020B0604030504040204" pitchFamily="34" charset="0"/>
              </a:rPr>
              <a:t>: </a:t>
            </a:r>
            <a:r>
              <a:rPr lang="en-US" altLang="zh-CN" sz="2400" b="1" u="sng" dirty="0">
                <a:latin typeface="Verdana" panose="020B0604030504040204" pitchFamily="34" charset="0"/>
              </a:rPr>
              <a:t>                             </a:t>
            </a:r>
            <a:r>
              <a:rPr lang="zh-CN" altLang="en-US" sz="2400" b="1" dirty="0">
                <a:latin typeface="Verdana" panose="020B0604030504040204" pitchFamily="34" charset="0"/>
              </a:rPr>
              <a:t>。                      </a:t>
            </a:r>
            <a:endParaRPr lang="zh-CN" altLang="en-US" sz="2400" b="1" dirty="0">
              <a:latin typeface="Verdana" panose="020B0604030504040204" pitchFamily="34" charset="0"/>
            </a:endParaRPr>
          </a:p>
        </p:txBody>
      </p:sp>
      <p:sp>
        <p:nvSpPr>
          <p:cNvPr id="9" name="Text Box 49"/>
          <p:cNvSpPr txBox="1">
            <a:spLocks noChangeArrowheads="1"/>
          </p:cNvSpPr>
          <p:nvPr/>
        </p:nvSpPr>
        <p:spPr bwMode="auto">
          <a:xfrm>
            <a:off x="1357312" y="4137025"/>
            <a:ext cx="24479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取少量的样品溶液于试管中，滴加稀盐酸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0" name="Text Box 50"/>
          <p:cNvSpPr txBox="1">
            <a:spLocks noChangeArrowheads="1"/>
          </p:cNvSpPr>
          <p:nvPr/>
        </p:nvSpPr>
        <p:spPr bwMode="auto">
          <a:xfrm>
            <a:off x="3878262" y="4279900"/>
            <a:ext cx="2087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若有气泡产生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1" name="Text Box 51"/>
          <p:cNvSpPr txBox="1">
            <a:spLocks noChangeArrowheads="1"/>
          </p:cNvSpPr>
          <p:nvPr/>
        </p:nvSpPr>
        <p:spPr bwMode="auto">
          <a:xfrm>
            <a:off x="6613525" y="4208463"/>
            <a:ext cx="2160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氢氧化钠溶液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已变质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2" name="Text Box 52"/>
          <p:cNvSpPr txBox="1">
            <a:spLocks noChangeArrowheads="1"/>
          </p:cNvSpPr>
          <p:nvPr/>
        </p:nvSpPr>
        <p:spPr bwMode="auto">
          <a:xfrm>
            <a:off x="1644650" y="6072188"/>
            <a:ext cx="4968875" cy="557212"/>
          </a:xfrm>
          <a:prstGeom prst="rect">
            <a:avLst/>
          </a:prstGeom>
          <a:noFill/>
          <a:ln w="38100">
            <a:solidFill>
              <a:srgbClr val="336699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取样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---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操作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---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现象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---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结论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1717675" y="2552700"/>
            <a:ext cx="5832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（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2NaOH+CO</a:t>
            </a:r>
            <a:r>
              <a:rPr kumimoji="0" lang="en-US" altLang="zh-CN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=Na</a:t>
            </a:r>
            <a:r>
              <a:rPr kumimoji="0" lang="en-US" altLang="zh-CN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kumimoji="0" lang="en-US" altLang="zh-CN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+H</a:t>
            </a:r>
            <a:r>
              <a:rPr kumimoji="0" lang="en-US" altLang="zh-CN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54"/>
          <p:cNvSpPr txBox="1">
            <a:spLocks noChangeArrowheads="1"/>
          </p:cNvSpPr>
          <p:nvPr/>
        </p:nvSpPr>
        <p:spPr bwMode="auto">
          <a:xfrm>
            <a:off x="3228975" y="1976438"/>
            <a:ext cx="345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已变质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;    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未变质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5" name="AutoShape 55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6024562" y="2192338"/>
            <a:ext cx="3505200" cy="1143000"/>
          </a:xfrm>
          <a:prstGeom prst="wedgeRoundRectCallout">
            <a:avLst>
              <a:gd name="adj1" fmla="val -52176"/>
              <a:gd name="adj2" fmla="val -75833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化学问题：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检验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其中是否有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Na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endParaRPr kumimoji="0" lang="en-US" altLang="zh-CN" sz="2800" b="1" i="0" u="none" strike="noStrike" kern="0" cap="none" spc="0" normalizeH="0" baseline="-2500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Group 82"/>
          <p:cNvGraphicFramePr>
            <a:graphicFrameLocks noGrp="1"/>
          </p:cNvGraphicFramePr>
          <p:nvPr/>
        </p:nvGraphicFramePr>
        <p:xfrm>
          <a:off x="1212850" y="3487738"/>
          <a:ext cx="7993062" cy="2449513"/>
        </p:xfrm>
        <a:graphic>
          <a:graphicData uri="http://schemas.openxmlformats.org/drawingml/2006/table">
            <a:tbl>
              <a:tblPr/>
              <a:tblGrid>
                <a:gridCol w="2663825"/>
                <a:gridCol w="2665412"/>
                <a:gridCol w="2663825"/>
              </a:tblGrid>
              <a:tr h="708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实验步骤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实验现象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实验结论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218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 Box 80"/>
          <p:cNvSpPr txBox="1">
            <a:spLocks noChangeArrowheads="1"/>
          </p:cNvSpPr>
          <p:nvPr/>
        </p:nvSpPr>
        <p:spPr bwMode="auto">
          <a:xfrm>
            <a:off x="3949700" y="5360988"/>
            <a:ext cx="208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若无气泡产生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8" name="Text Box 81"/>
          <p:cNvSpPr txBox="1">
            <a:spLocks noChangeArrowheads="1"/>
          </p:cNvSpPr>
          <p:nvPr/>
        </p:nvSpPr>
        <p:spPr bwMode="auto">
          <a:xfrm>
            <a:off x="6542087" y="5287963"/>
            <a:ext cx="2519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氢氧化钠溶液</a:t>
            </a: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未变质</a:t>
            </a:r>
            <a:endParaRPr kumimoji="0" lang="zh-CN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3" y="1069486"/>
            <a:ext cx="10634386" cy="241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 animBg="1"/>
      <p:bldP spid="17" grpId="0"/>
      <p:bldP spid="1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hlinkClick r:id="rId1" action="ppaction://hlinksldjump"/>
          </p:cNvPr>
          <p:cNvSpPr txBox="1">
            <a:spLocks noChangeArrowheads="1"/>
          </p:cNvSpPr>
          <p:nvPr/>
        </p:nvSpPr>
        <p:spPr bwMode="auto">
          <a:xfrm>
            <a:off x="1763713" y="2646363"/>
            <a:ext cx="2447925" cy="2471737"/>
          </a:xfrm>
          <a:prstGeom prst="rect">
            <a:avLst/>
          </a:prstGeom>
          <a:noFill/>
          <a:ln w="28575">
            <a:solidFill>
              <a:srgbClr val="00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试剂选择：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稀盐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硫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酸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溶液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溶液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Group 13"/>
          <p:cNvGrpSpPr/>
          <p:nvPr/>
        </p:nvGrpSpPr>
        <p:grpSpPr bwMode="auto">
          <a:xfrm>
            <a:off x="5221288" y="1349375"/>
            <a:ext cx="3536950" cy="3892550"/>
            <a:chOff x="2245" y="1162"/>
            <a:chExt cx="2228" cy="2452"/>
          </a:xfrm>
        </p:grpSpPr>
        <p:sp>
          <p:nvSpPr>
            <p:cNvPr id="6" name="Freeform 3"/>
            <p:cNvSpPr/>
            <p:nvPr/>
          </p:nvSpPr>
          <p:spPr bwMode="gray">
            <a:xfrm>
              <a:off x="2245" y="2886"/>
              <a:ext cx="640" cy="728"/>
            </a:xfrm>
            <a:custGeom>
              <a:avLst/>
              <a:gdLst>
                <a:gd name="T0" fmla="*/ 2147483647 w 1104"/>
                <a:gd name="T1" fmla="*/ 2147483647 h 1256"/>
                <a:gd name="T2" fmla="*/ 2147483647 w 1104"/>
                <a:gd name="T3" fmla="*/ 0 h 1256"/>
                <a:gd name="T4" fmla="*/ 0 w 1104"/>
                <a:gd name="T5" fmla="*/ 0 h 1256"/>
                <a:gd name="T6" fmla="*/ 0 w 1104"/>
                <a:gd name="T7" fmla="*/ 2147483647 h 1256"/>
                <a:gd name="T8" fmla="*/ 2147483647 w 1104"/>
                <a:gd name="T9" fmla="*/ 2147483647 h 1256"/>
                <a:gd name="T10" fmla="*/ 2147483647 w 1104"/>
                <a:gd name="T11" fmla="*/ 2147483647 h 1256"/>
                <a:gd name="T12" fmla="*/ 2147483647 w 1104"/>
                <a:gd name="T13" fmla="*/ 2147483647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solidFill>
              <a:srgbClr val="91B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4"/>
            <p:cNvSpPr/>
            <p:nvPr/>
          </p:nvSpPr>
          <p:spPr bwMode="gray">
            <a:xfrm rot="10800000">
              <a:off x="3833" y="1162"/>
              <a:ext cx="640" cy="728"/>
            </a:xfrm>
            <a:custGeom>
              <a:avLst/>
              <a:gdLst>
                <a:gd name="T0" fmla="*/ 2147483647 w 1104"/>
                <a:gd name="T1" fmla="*/ 2147483647 h 1256"/>
                <a:gd name="T2" fmla="*/ 2147483647 w 1104"/>
                <a:gd name="T3" fmla="*/ 0 h 1256"/>
                <a:gd name="T4" fmla="*/ 0 w 1104"/>
                <a:gd name="T5" fmla="*/ 0 h 1256"/>
                <a:gd name="T6" fmla="*/ 0 w 1104"/>
                <a:gd name="T7" fmla="*/ 2147483647 h 1256"/>
                <a:gd name="T8" fmla="*/ 2147483647 w 1104"/>
                <a:gd name="T9" fmla="*/ 2147483647 h 1256"/>
                <a:gd name="T10" fmla="*/ 2147483647 w 1104"/>
                <a:gd name="T11" fmla="*/ 2147483647 h 1256"/>
                <a:gd name="T12" fmla="*/ 2147483647 w 1104"/>
                <a:gd name="T13" fmla="*/ 2147483647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solidFill>
              <a:srgbClr val="91B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gray">
            <a:xfrm>
              <a:off x="2290" y="1253"/>
              <a:ext cx="2112" cy="2304"/>
            </a:xfrm>
            <a:prstGeom prst="rect">
              <a:avLst/>
            </a:prstGeom>
            <a:solidFill>
              <a:srgbClr val="CCFFCC"/>
            </a:solidFill>
            <a:ln w="19050">
              <a:solidFill>
                <a:srgbClr val="339966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Na</a:t>
              </a:r>
              <a:r>
                <a:rPr kumimoji="0" lang="en-US" altLang="zh-CN" sz="32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2</a:t>
              </a:r>
              <a:r>
                <a:rPr kumimoji="0" lang="en-US" altLang="zh-CN" sz="32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CO</a:t>
              </a:r>
              <a:r>
                <a:rPr kumimoji="0" lang="en-US" altLang="zh-CN" sz="32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3</a:t>
              </a:r>
              <a:r>
                <a:rPr kumimoji="0" lang="zh-CN" altLang="en-US" sz="32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的性质：</a:t>
              </a:r>
              <a:endPara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 charset="0"/>
              </a:endParaRPr>
            </a:p>
          </p:txBody>
        </p:sp>
      </p:grp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692276" y="557213"/>
            <a:ext cx="3097212" cy="46166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检验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是否变质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4932363" y="630238"/>
            <a:ext cx="865188" cy="287337"/>
          </a:xfrm>
          <a:prstGeom prst="leftRightArrow">
            <a:avLst>
              <a:gd name="adj1" fmla="val 50000"/>
              <a:gd name="adj2" fmla="val 60221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992813" y="557213"/>
            <a:ext cx="3095625" cy="52322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检验是否有</a:t>
            </a:r>
            <a:r>
              <a:rPr lang="en-US" altLang="zh-CN" sz="28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="1" kern="0" baseline="-25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kern="0" baseline="-25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 kern="0" baseline="-250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5653088" y="4446588"/>
            <a:ext cx="21852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99"/>
                </a:solidFill>
                <a:latin typeface="Verdana" panose="020B0604030504040204" pitchFamily="34" charset="0"/>
              </a:rPr>
              <a:t>和</a:t>
            </a:r>
            <a:r>
              <a:rPr lang="en-US" altLang="zh-CN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en-US" altLang="zh-CN" sz="28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99"/>
                </a:solidFill>
                <a:latin typeface="Verdana" panose="020B0604030504040204" pitchFamily="34" charset="0"/>
              </a:rPr>
              <a:t>反应</a:t>
            </a:r>
            <a:endParaRPr lang="zh-CN" altLang="en-US" sz="2800" b="1" dirty="0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5437188" y="3797300"/>
            <a:ext cx="2624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99"/>
                </a:solidFill>
                <a:latin typeface="Verdana" panose="020B0604030504040204" pitchFamily="34" charset="0"/>
              </a:rPr>
              <a:t>和</a:t>
            </a:r>
            <a:r>
              <a:rPr lang="en-US" altLang="zh-CN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zh-CN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en-US" altLang="zh-CN" sz="28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99"/>
                </a:solidFill>
                <a:latin typeface="Verdana" panose="020B0604030504040204" pitchFamily="34" charset="0"/>
              </a:rPr>
              <a:t>反应</a:t>
            </a:r>
            <a:endParaRPr lang="zh-CN" altLang="en-US" sz="2800" b="1" dirty="0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5724526" y="3221038"/>
            <a:ext cx="1816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000099"/>
                </a:solidFill>
                <a:latin typeface="Verdana" panose="020B0604030504040204" pitchFamily="34" charset="0"/>
              </a:rPr>
              <a:t>和酸反应</a:t>
            </a:r>
            <a:endParaRPr lang="zh-CN" altLang="en-US" sz="3200" b="1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5580063" y="2717800"/>
            <a:ext cx="1970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使酚酞变红</a:t>
            </a:r>
            <a:endParaRPr lang="zh-CN" altLang="en-US" sz="2800" b="1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4932363" y="3256757"/>
            <a:ext cx="3743325" cy="1801812"/>
          </a:xfrm>
          <a:prstGeom prst="ellipse">
            <a:avLst/>
          </a:prstGeom>
          <a:solidFill>
            <a:srgbClr val="A3B2C1">
              <a:alpha val="0"/>
            </a:srgbClr>
          </a:solidFill>
          <a:ln w="57150">
            <a:solidFill>
              <a:srgbClr val="CC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3708401" y="3581400"/>
            <a:ext cx="2087562" cy="0"/>
          </a:xfrm>
          <a:prstGeom prst="line">
            <a:avLst/>
          </a:prstGeom>
          <a:noFill/>
          <a:ln w="57150">
            <a:solidFill>
              <a:srgbClr val="CC000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3924301" y="4157663"/>
            <a:ext cx="1655762" cy="0"/>
          </a:xfrm>
          <a:prstGeom prst="line">
            <a:avLst/>
          </a:prstGeom>
          <a:noFill/>
          <a:ln w="57150">
            <a:solidFill>
              <a:srgbClr val="CC000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>
            <a:off x="3636963" y="4805363"/>
            <a:ext cx="2087563" cy="0"/>
          </a:xfrm>
          <a:prstGeom prst="line">
            <a:avLst/>
          </a:prstGeom>
          <a:noFill/>
          <a:ln w="57150">
            <a:solidFill>
              <a:srgbClr val="CC000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1692276" y="5526088"/>
            <a:ext cx="8785225" cy="6413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根据物质的特性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产生明显的现象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94988" y="3882509"/>
            <a:ext cx="91376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666750" algn="ctr" eaLnBrk="1" hangingPunct="1"/>
            <a:r>
              <a:rPr lang="zh-CN" altLang="en-US" sz="2400" b="1">
                <a:latin typeface="Verdana" panose="020B0604030504040204" pitchFamily="34" charset="0"/>
              </a:rPr>
              <a:t>如果氢氧化钠溶液是部分变质</a:t>
            </a:r>
            <a:r>
              <a:rPr lang="en-US" altLang="zh-CN" sz="2400" b="1">
                <a:latin typeface="Verdana" panose="020B0604030504040204" pitchFamily="34" charset="0"/>
              </a:rPr>
              <a:t>,</a:t>
            </a:r>
            <a:r>
              <a:rPr lang="zh-CN" altLang="en-US" sz="2400" b="1">
                <a:latin typeface="Verdana" panose="020B0604030504040204" pitchFamily="34" charset="0"/>
              </a:rPr>
              <a:t>溶液中的溶质是</a:t>
            </a:r>
            <a:r>
              <a:rPr lang="zh-CN" altLang="en-US" sz="2400" b="1" u="sng">
                <a:latin typeface="Verdana" panose="020B0604030504040204" pitchFamily="34" charset="0"/>
              </a:rPr>
              <a:t>                     </a:t>
            </a:r>
            <a:r>
              <a:rPr lang="zh-CN" altLang="en-US" sz="2400" b="1">
                <a:latin typeface="Verdana" panose="020B0604030504040204" pitchFamily="34" charset="0"/>
              </a:rPr>
              <a:t>；</a:t>
            </a:r>
            <a:endParaRPr lang="zh-CN" altLang="en-US" sz="2400" b="1">
              <a:latin typeface="Verdana" panose="020B0604030504040204" pitchFamily="34" charset="0"/>
            </a:endParaRPr>
          </a:p>
          <a:p>
            <a:pPr indent="666750" algn="ctr" eaLnBrk="1" hangingPunct="1"/>
            <a:r>
              <a:rPr lang="zh-CN" altLang="en-US" sz="2400" b="1">
                <a:latin typeface="Verdana" panose="020B0604030504040204" pitchFamily="34" charset="0"/>
              </a:rPr>
              <a:t> </a:t>
            </a:r>
            <a:endParaRPr lang="zh-CN" altLang="en-US" sz="2400" b="1">
              <a:latin typeface="Verdana" panose="020B0604030504040204" pitchFamily="34" charset="0"/>
            </a:endParaRPr>
          </a:p>
          <a:p>
            <a:pPr indent="666750" algn="ctr" eaLnBrk="1" hangingPunct="1"/>
            <a:r>
              <a:rPr lang="zh-CN" altLang="en-US" sz="2400" b="1">
                <a:latin typeface="Verdana" panose="020B0604030504040204" pitchFamily="34" charset="0"/>
              </a:rPr>
              <a:t>如果氢氧化钠溶液是全部变质</a:t>
            </a:r>
            <a:r>
              <a:rPr lang="en-US" altLang="zh-CN" sz="2400" b="1">
                <a:latin typeface="Verdana" panose="020B0604030504040204" pitchFamily="34" charset="0"/>
              </a:rPr>
              <a:t>,</a:t>
            </a:r>
            <a:r>
              <a:rPr lang="zh-CN" altLang="en-US" sz="2400" b="1">
                <a:latin typeface="Verdana" panose="020B0604030504040204" pitchFamily="34" charset="0"/>
              </a:rPr>
              <a:t>溶液中的溶质是</a:t>
            </a:r>
            <a:r>
              <a:rPr lang="zh-CN" altLang="en-US" sz="2400" b="1" u="sng">
                <a:latin typeface="Verdana" panose="020B0604030504040204" pitchFamily="34" charset="0"/>
              </a:rPr>
              <a:t>                      </a:t>
            </a:r>
            <a:r>
              <a:rPr lang="zh-CN" altLang="en-US" sz="2400" b="1">
                <a:latin typeface="Verdana" panose="020B0604030504040204" pitchFamily="34" charset="0"/>
              </a:rPr>
              <a:t>。 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7799013" y="3882509"/>
            <a:ext cx="3095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799013" y="4603234"/>
            <a:ext cx="3095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994988" y="796812"/>
            <a:ext cx="8735084" cy="194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问题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：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这瓶氢氧化钠溶液是部分变质或全部变质呢？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        如果是部分变质，你认为溶液中有哪些溶质？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        如果是全部变质，溶液中又有哪些溶质？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994988" y="3220521"/>
            <a:ext cx="5110163" cy="547688"/>
          </a:xfrm>
          <a:prstGeom prst="rect">
            <a:avLst/>
          </a:prstGeom>
          <a:noFill/>
          <a:ln w="28575">
            <a:solidFill>
              <a:srgbClr val="336699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分析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1: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样品溶液中溶质的成分 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58776" y="3757847"/>
            <a:ext cx="106410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733425" algn="ctr" eaLnBrk="1" hangingPunct="1"/>
            <a:r>
              <a:rPr lang="zh-CN" altLang="en-US" sz="2400" b="1">
                <a:latin typeface="Verdana" panose="020B0604030504040204" pitchFamily="34" charset="0"/>
              </a:rPr>
              <a:t>样品溶液中一定含有的物质是</a:t>
            </a:r>
            <a:r>
              <a:rPr lang="zh-CN" altLang="en-US" sz="2400" b="1" u="sng">
                <a:latin typeface="Verdana" panose="020B0604030504040204" pitchFamily="34" charset="0"/>
              </a:rPr>
              <a:t>           </a:t>
            </a:r>
            <a:r>
              <a:rPr lang="zh-CN" altLang="en-US" sz="2400" b="1">
                <a:latin typeface="Verdana" panose="020B0604030504040204" pitchFamily="34" charset="0"/>
              </a:rPr>
              <a:t>，可能含有的物质是</a:t>
            </a:r>
            <a:r>
              <a:rPr lang="zh-CN" altLang="en-US" sz="2400" b="1" u="sng">
                <a:latin typeface="Verdana" panose="020B0604030504040204" pitchFamily="34" charset="0"/>
              </a:rPr>
              <a:t>          </a:t>
            </a:r>
            <a:r>
              <a:rPr lang="zh-CN" altLang="en-US" sz="2400" b="1">
                <a:latin typeface="Verdana" panose="020B0604030504040204" pitchFamily="34" charset="0"/>
              </a:rPr>
              <a:t>，</a:t>
            </a:r>
            <a:endParaRPr lang="zh-CN" altLang="en-US" sz="2400" b="1">
              <a:latin typeface="Verdana" panose="020B0604030504040204" pitchFamily="34" charset="0"/>
            </a:endParaRPr>
          </a:p>
          <a:p>
            <a:pPr indent="733425" algn="ctr" eaLnBrk="1" hangingPunct="1"/>
            <a:endParaRPr lang="zh-CN" altLang="en-US" sz="2400" b="1">
              <a:latin typeface="Verdana" panose="020B0604030504040204" pitchFamily="34" charset="0"/>
            </a:endParaRPr>
          </a:p>
          <a:p>
            <a:pPr indent="733425" algn="ctr" eaLnBrk="1" hangingPunct="1"/>
            <a:r>
              <a:rPr lang="zh-CN" altLang="en-US" sz="2400" b="1">
                <a:latin typeface="Verdana" panose="020B0604030504040204" pitchFamily="34" charset="0"/>
              </a:rPr>
              <a:t>故样品溶液是部分变质或全部变质，其实质就是检验是否有</a:t>
            </a:r>
            <a:r>
              <a:rPr lang="zh-CN" altLang="en-US" sz="2400" b="1" u="sng">
                <a:latin typeface="Verdana" panose="020B0604030504040204" pitchFamily="34" charset="0"/>
              </a:rPr>
              <a:t>          </a:t>
            </a:r>
            <a:r>
              <a:rPr lang="zh-CN" altLang="en-US" sz="2400" b="1">
                <a:latin typeface="Verdana" panose="020B0604030504040204" pitchFamily="34" charset="0"/>
              </a:rPr>
              <a:t>。 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402543" y="3529247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zh-CN" sz="24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kumimoji="0" lang="en-US" altLang="zh-CN" sz="24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9265051" y="3529247"/>
            <a:ext cx="1223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400" b="1" kern="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en-US" altLang="zh-CN" sz="2400" b="1" kern="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9444833" y="4351572"/>
            <a:ext cx="1223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kern="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en-US" altLang="zh-CN" sz="2400" b="1" kern="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545870" y="880757"/>
            <a:ext cx="95045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dirty="0">
                <a:solidFill>
                  <a:srgbClr val="003366"/>
                </a:solidFill>
                <a:latin typeface="Verdana" panose="020B0604030504040204" pitchFamily="34" charset="0"/>
              </a:rPr>
              <a:t> </a:t>
            </a:r>
            <a:r>
              <a:rPr lang="zh-CN" altLang="en-US" sz="2800" b="1" kern="0" dirty="0" smtClean="0">
                <a:solidFill>
                  <a:srgbClr val="003366"/>
                </a:solidFill>
                <a:latin typeface="Verdana" panose="020B0604030504040204" pitchFamily="34" charset="0"/>
              </a:rPr>
              <a:t>             </a:t>
            </a:r>
            <a:r>
              <a:rPr kumimoji="0" lang="zh-CN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检验氢氧化钠溶液是</a:t>
            </a:r>
            <a:r>
              <a:rPr kumimoji="0" lang="zh-CN" alt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部分</a:t>
            </a:r>
            <a:r>
              <a:rPr kumimoji="0" lang="zh-CN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变质还是</a:t>
            </a:r>
            <a:r>
              <a:rPr kumimoji="0" lang="zh-CN" alt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全部</a:t>
            </a:r>
            <a:r>
              <a:rPr kumimoji="0" lang="zh-CN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变质，</a:t>
            </a:r>
            <a:endParaRPr kumimoji="0" lang="zh-CN" altLang="en-US" sz="28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         其实质就是检验哪种溶质的存在呢？</a:t>
            </a:r>
            <a:endParaRPr kumimoji="0" lang="en-US" altLang="zh-CN" sz="28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258889" y="2977918"/>
            <a:ext cx="6408738" cy="523220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分析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 :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检验样品溶液中的哪种成分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>
            <a:off x="6551614" y="5053247"/>
            <a:ext cx="3505200" cy="1143000"/>
          </a:xfrm>
          <a:prstGeom prst="wedgeRoundRectCallout">
            <a:avLst>
              <a:gd name="adj1" fmla="val 44111"/>
              <a:gd name="adj2" fmla="val -72083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化学问题：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检验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其中是否有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NaOH</a:t>
            </a:r>
            <a:endParaRPr kumimoji="0" lang="en-US" altLang="zh-CN" sz="2800" b="1" i="0" u="none" strike="noStrike" kern="0" cap="none" spc="0" normalizeH="0" baseline="-25000" noProof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9335" y="5735631"/>
            <a:ext cx="5429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kern="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如何检验这种溶质的存在？ 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0" grpId="0" animBg="1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2463707"/>
            <a:ext cx="2743200" cy="59848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/>
              <a:t>除掉</a:t>
            </a:r>
            <a:r>
              <a:rPr lang="en-US" altLang="zh-CN" sz="3200" b="1"/>
              <a:t>Na</a:t>
            </a:r>
            <a:r>
              <a:rPr lang="en-US" altLang="zh-CN" sz="3200" b="1" baseline="-25000"/>
              <a:t>2</a:t>
            </a:r>
            <a:r>
              <a:rPr lang="en-US" altLang="zh-CN" sz="3200" b="1"/>
              <a:t>CO</a:t>
            </a:r>
            <a:r>
              <a:rPr lang="en-US" altLang="zh-CN" sz="3200" b="1" baseline="-25000"/>
              <a:t>3</a:t>
            </a:r>
            <a:r>
              <a:rPr lang="en-US" altLang="zh-CN" sz="3200" b="1"/>
              <a:t>!</a:t>
            </a:r>
            <a:endParaRPr lang="en-US" altLang="zh-CN" sz="3200" b="1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371600" y="3544795"/>
            <a:ext cx="1676400" cy="608012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a typeface="华文中宋" panose="02010600040101010101" pitchFamily="2" charset="-122"/>
              </a:rPr>
              <a:t>加盐酸</a:t>
            </a:r>
            <a:endParaRPr lang="zh-CN" altLang="en-US" sz="3200" b="1">
              <a:ea typeface="华文中宋" panose="02010600040101010101" pitchFamily="2" charset="-122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371600" y="4536982"/>
            <a:ext cx="2286000" cy="608013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a typeface="华文中宋" panose="02010600040101010101" pitchFamily="2" charset="-122"/>
              </a:rPr>
              <a:t>加</a:t>
            </a:r>
            <a:r>
              <a:rPr lang="en-US" altLang="zh-CN" sz="3200" b="1">
                <a:ea typeface="华文中宋" panose="02010600040101010101" pitchFamily="2" charset="-122"/>
              </a:rPr>
              <a:t>Ca(OH)</a:t>
            </a:r>
            <a:r>
              <a:rPr lang="en-US" altLang="zh-CN" sz="3200" b="1" baseline="-25000">
                <a:ea typeface="华文中宋" panose="02010600040101010101" pitchFamily="2" charset="-122"/>
              </a:rPr>
              <a:t>2</a:t>
            </a:r>
            <a:endParaRPr lang="en-US" altLang="zh-CN" sz="3200" b="1" baseline="-25000">
              <a:ea typeface="华文中宋" panose="02010600040101010101" pitchFamily="2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371600" y="5527582"/>
            <a:ext cx="1828800" cy="608013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a typeface="华文中宋" panose="02010600040101010101" pitchFamily="2" charset="-122"/>
              </a:rPr>
              <a:t>加</a:t>
            </a:r>
            <a:r>
              <a:rPr lang="en-US" altLang="zh-CN" sz="3200" b="1">
                <a:ea typeface="华文中宋" panose="02010600040101010101" pitchFamily="2" charset="-122"/>
              </a:rPr>
              <a:t>CaCl</a:t>
            </a:r>
            <a:r>
              <a:rPr lang="en-US" altLang="zh-CN" sz="3200" b="1" baseline="-25000">
                <a:ea typeface="华文中宋" panose="02010600040101010101" pitchFamily="2" charset="-122"/>
              </a:rPr>
              <a:t>2</a:t>
            </a:r>
            <a:endParaRPr lang="en-US" altLang="zh-CN" sz="3200" b="1" baseline="-25000">
              <a:ea typeface="华文中宋" panose="02010600040101010101" pitchFamily="2" charset="-122"/>
            </a:endParaRPr>
          </a:p>
        </p:txBody>
      </p:sp>
      <p:pic>
        <p:nvPicPr>
          <p:cNvPr id="8" name="Picture 11" descr="error-re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3999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u=4021062862,1109211266&amp;fm=0&amp;gp=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r="18750" b="18750"/>
          <a:stretch>
            <a:fillRect/>
          </a:stretch>
        </p:blipFill>
        <p:spPr bwMode="auto">
          <a:xfrm>
            <a:off x="3124200" y="5297395"/>
            <a:ext cx="105568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error-re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0679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4495800" y="3544795"/>
            <a:ext cx="3962400" cy="538162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b="1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NaOH+HCl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=NaCl+H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O</a:t>
            </a:r>
            <a:endParaRPr lang="en-US" altLang="zh-CN" sz="2800" b="1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899212" y="4606833"/>
            <a:ext cx="6019800" cy="538162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Na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CO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+Ca(OH)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=CaCO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↓+2NaOH</a:t>
            </a:r>
            <a:endParaRPr lang="en-US" altLang="en-US" sz="2800" b="1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4038600" y="5521232"/>
            <a:ext cx="5486400" cy="538163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Na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CO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+CaCl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=CaCO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anose="02010600040101010101" pitchFamily="2" charset="-122"/>
              </a:rPr>
              <a:t>↓+2NaCl</a:t>
            </a:r>
            <a:endParaRPr lang="en-US" altLang="en-US" sz="2800" b="1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8458200" y="5449795"/>
            <a:ext cx="1066800" cy="609600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9350189" y="4571114"/>
            <a:ext cx="1295400" cy="6096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371600" y="1756803"/>
            <a:ext cx="4105275" cy="523220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zh-CN" altLang="en-US" sz="2800" b="1" dirty="0" smtClean="0">
                <a:solidFill>
                  <a:schemeClr val="folHlink"/>
                </a:solidFill>
                <a:latin typeface="Verdana" panose="020B0604030504040204" pitchFamily="34" charset="0"/>
              </a:rPr>
              <a:t>分析</a:t>
            </a:r>
            <a:r>
              <a:rPr lang="en-US" altLang="zh-CN" sz="2800" b="1" dirty="0" smtClean="0">
                <a:solidFill>
                  <a:schemeClr val="folHlink"/>
                </a:solidFill>
                <a:latin typeface="Verdana" panose="020B0604030504040204" pitchFamily="34" charset="0"/>
              </a:rPr>
              <a:t>3: </a:t>
            </a:r>
            <a:r>
              <a:rPr lang="zh-CN" altLang="en-US" sz="2800" b="1" dirty="0">
                <a:solidFill>
                  <a:schemeClr val="folHlink"/>
                </a:solidFill>
                <a:latin typeface="Verdana" panose="020B0604030504040204" pitchFamily="34" charset="0"/>
              </a:rPr>
              <a:t>排除干扰因素</a:t>
            </a:r>
            <a:endParaRPr lang="zh-CN" altLang="en-US" sz="2800" b="1" dirty="0">
              <a:solidFill>
                <a:schemeClr val="folHlink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371600" y="2463707"/>
            <a:ext cx="8964613" cy="557213"/>
          </a:xfrm>
          <a:prstGeom prst="rect">
            <a:avLst/>
          </a:prstGeom>
          <a:solidFill>
            <a:srgbClr val="CCFFFF"/>
          </a:solidFill>
          <a:ln w="38100">
            <a:solidFill>
              <a:srgbClr val="CC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ea typeface="华文新魏" panose="02010800040101010101" pitchFamily="2" charset="-122"/>
              </a:rPr>
              <a:t>排干扰思路：只除去干扰物，不引入”要检验的物质”</a:t>
            </a:r>
            <a:endParaRPr lang="zh-CN" altLang="en-US" sz="2800" b="1">
              <a:ea typeface="华文新魏" panose="02010800040101010101" pitchFamily="2" charset="-122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242047" y="460001"/>
            <a:ext cx="9540875" cy="790575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矛盾：检验</a:t>
            </a:r>
            <a:r>
              <a:rPr lang="en-US" altLang="zh-CN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NaOH</a:t>
            </a: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受</a:t>
            </a:r>
            <a:r>
              <a:rPr lang="en-US" altLang="zh-CN" sz="44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Na</a:t>
            </a:r>
            <a:r>
              <a:rPr lang="en-US" altLang="zh-CN" sz="4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en-US" altLang="zh-CN" sz="44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CO</a:t>
            </a:r>
            <a:r>
              <a:rPr lang="en-US" altLang="zh-CN" sz="4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sz="44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的干扰！</a:t>
            </a:r>
            <a:endParaRPr lang="zh-CN" altLang="en-US" sz="4400" b="1" baseline="30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22312" y="906744"/>
            <a:ext cx="4572000" cy="523220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实验方案的表述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graphicFrame>
        <p:nvGraphicFramePr>
          <p:cNvPr id="13" name="Group 52"/>
          <p:cNvGraphicFramePr>
            <a:graphicFrameLocks noGrp="1"/>
          </p:cNvGraphicFramePr>
          <p:nvPr/>
        </p:nvGraphicFramePr>
        <p:xfrm>
          <a:off x="756444" y="1690501"/>
          <a:ext cx="8424862" cy="2449513"/>
        </p:xfrm>
        <a:graphic>
          <a:graphicData uri="http://schemas.openxmlformats.org/drawingml/2006/table">
            <a:tbl>
              <a:tblPr/>
              <a:tblGrid>
                <a:gridCol w="2879725"/>
                <a:gridCol w="2952750"/>
                <a:gridCol w="2592387"/>
              </a:tblGrid>
              <a:tr h="5492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实验步骤</a:t>
                      </a:r>
                      <a:endParaRPr kumimoji="0" lang="zh-CN" altLang="en-US" sz="2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实验现象</a:t>
                      </a:r>
                      <a:endParaRPr kumimoji="0" lang="zh-CN" altLang="en-US" sz="2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实验结论</a:t>
                      </a:r>
                      <a:endParaRPr kumimoji="0" lang="zh-CN" altLang="en-US" sz="2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02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756444" y="2266763"/>
            <a:ext cx="273526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取少量样品溶液于试管中，滴加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足量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的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kumimoji="0" lang="en-US" altLang="zh-CN" sz="20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</a:rPr>
              <a:t>溶液，过滤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5" name="Text Box 54"/>
          <p:cNvSpPr txBox="1">
            <a:spLocks noChangeArrowheads="1"/>
          </p:cNvSpPr>
          <p:nvPr/>
        </p:nvSpPr>
        <p:spPr bwMode="auto">
          <a:xfrm>
            <a:off x="756444" y="3419288"/>
            <a:ext cx="28082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Verdana" panose="020B0604030504040204" pitchFamily="34" charset="0"/>
              </a:rPr>
              <a:t>另取少量清液于试管中，滴加几滴酚酞试液</a:t>
            </a:r>
            <a:endParaRPr lang="zh-CN" altLang="en-US" sz="2000" b="1">
              <a:latin typeface="Verdana" panose="020B0604030504040204" pitchFamily="34" charset="0"/>
            </a:endParaRPr>
          </a:p>
        </p:txBody>
      </p:sp>
      <p:sp>
        <p:nvSpPr>
          <p:cNvPr id="16" name="Line 55"/>
          <p:cNvSpPr>
            <a:spLocks noChangeShapeType="1"/>
          </p:cNvSpPr>
          <p:nvPr/>
        </p:nvSpPr>
        <p:spPr bwMode="auto">
          <a:xfrm>
            <a:off x="3637756" y="3131951"/>
            <a:ext cx="54721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 Box 56"/>
          <p:cNvSpPr txBox="1">
            <a:spLocks noChangeArrowheads="1"/>
          </p:cNvSpPr>
          <p:nvPr/>
        </p:nvSpPr>
        <p:spPr bwMode="auto">
          <a:xfrm>
            <a:off x="3853656" y="2555688"/>
            <a:ext cx="2881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若溶液变红色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8" name="Text Box 57"/>
          <p:cNvSpPr txBox="1">
            <a:spLocks noChangeArrowheads="1"/>
          </p:cNvSpPr>
          <p:nvPr/>
        </p:nvSpPr>
        <p:spPr bwMode="auto">
          <a:xfrm>
            <a:off x="6661944" y="2266763"/>
            <a:ext cx="25193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anose="020B0604030504040204" pitchFamily="34" charset="0"/>
              </a:rPr>
              <a:t>氢氧化钠是部分变质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19" name="Text Box 58"/>
          <p:cNvSpPr txBox="1">
            <a:spLocks noChangeArrowheads="1"/>
          </p:cNvSpPr>
          <p:nvPr/>
        </p:nvSpPr>
        <p:spPr bwMode="auto">
          <a:xfrm>
            <a:off x="3853656" y="3347851"/>
            <a:ext cx="2881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若溶液为无色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20" name="Text Box 59"/>
          <p:cNvSpPr txBox="1">
            <a:spLocks noChangeArrowheads="1"/>
          </p:cNvSpPr>
          <p:nvPr/>
        </p:nvSpPr>
        <p:spPr bwMode="auto">
          <a:xfrm>
            <a:off x="6661944" y="3203388"/>
            <a:ext cx="25193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Verdana" panose="020B0604030504040204" pitchFamily="34" charset="0"/>
              </a:rPr>
              <a:t>氢氧化钠是全部变质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914073" y="4551738"/>
            <a:ext cx="1147066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检验某物质是否变质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即检验是否有”新物质”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2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检验某物质的变质程度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即检验是否还有”原物质”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2800" b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 animBg="1"/>
      <p:bldP spid="17" grpId="0"/>
      <p:bldP spid="18" grpId="0"/>
      <p:bldP spid="19" grpId="0"/>
      <p:bldP spid="20" grpId="0"/>
      <p:bldP spid="2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ChangeArrowheads="1"/>
          </p:cNvSpPr>
          <p:nvPr/>
        </p:nvSpPr>
        <p:spPr bwMode="auto">
          <a:xfrm>
            <a:off x="-1" y="771510"/>
            <a:ext cx="1202167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133350" eaLnBrk="1" hangingPunct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小</a:t>
            </a:r>
            <a:r>
              <a:rPr lang="zh-CN" altLang="en-US" sz="2400" dirty="0">
                <a:latin typeface="+mn-ea"/>
              </a:rPr>
              <a:t>明在化学实验室发现，盛放</a:t>
            </a:r>
            <a:r>
              <a:rPr lang="en-US" altLang="zh-CN" sz="2400" dirty="0" err="1">
                <a:latin typeface="+mn-ea"/>
              </a:rPr>
              <a:t>NaOH</a:t>
            </a:r>
            <a:r>
              <a:rPr lang="zh-CN" altLang="en-US" sz="2400" dirty="0">
                <a:latin typeface="+mn-ea"/>
              </a:rPr>
              <a:t>溶液的试剂瓶瓶口和橡皮塞上出现了白色粉末，小明叫来小刚和小军，共同探究这种白色粉末的成分</a:t>
            </a:r>
            <a:r>
              <a:rPr lang="zh-CN" altLang="en-US" sz="2400" dirty="0" smtClean="0">
                <a:latin typeface="+mn-ea"/>
              </a:rPr>
              <a:t>。他们</a:t>
            </a:r>
            <a:r>
              <a:rPr lang="zh-CN" altLang="en-US" sz="2400" dirty="0">
                <a:latin typeface="+mn-ea"/>
              </a:rPr>
              <a:t>依据所学的化学知识，对这种白色粉末的成分作了如下</a:t>
            </a:r>
            <a:r>
              <a:rPr lang="zh-CN" altLang="en-US" sz="2400" dirty="0" smtClean="0">
                <a:latin typeface="+mn-ea"/>
              </a:rPr>
              <a:t>猜想：</a:t>
            </a:r>
            <a:endParaRPr lang="zh-CN" altLang="en-US" sz="2400" dirty="0">
              <a:latin typeface="+mn-ea"/>
            </a:endParaRPr>
          </a:p>
          <a:p>
            <a:pPr indent="133350" eaLnBrk="1" hangingPunct="1"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①可能是</a:t>
            </a:r>
            <a:r>
              <a:rPr lang="en-US" altLang="zh-CN" sz="2400" dirty="0" err="1">
                <a:latin typeface="+mn-ea"/>
              </a:rPr>
              <a:t>NaOH</a:t>
            </a:r>
            <a:r>
              <a:rPr lang="zh-CN" altLang="en-US" sz="2400" dirty="0">
                <a:latin typeface="+mn-ea"/>
              </a:rPr>
              <a:t>；②可能是</a:t>
            </a:r>
            <a:r>
              <a:rPr lang="en-US" altLang="zh-CN" sz="2400" dirty="0">
                <a:latin typeface="+mn-ea"/>
              </a:rPr>
              <a:t>Na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en-US" altLang="zh-CN" sz="2400" dirty="0">
                <a:latin typeface="+mn-ea"/>
              </a:rPr>
              <a:t>CO</a:t>
            </a:r>
            <a:r>
              <a:rPr lang="en-US" altLang="zh-CN" sz="2400" baseline="-250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；③可能是</a:t>
            </a:r>
            <a:r>
              <a:rPr lang="en-US" altLang="zh-CN" sz="2400" dirty="0" err="1">
                <a:latin typeface="+mn-ea"/>
              </a:rPr>
              <a:t>NaOH</a:t>
            </a:r>
            <a:r>
              <a:rPr lang="zh-CN" altLang="en-US" sz="2400" dirty="0">
                <a:latin typeface="+mn-ea"/>
              </a:rPr>
              <a:t>与</a:t>
            </a:r>
            <a:r>
              <a:rPr lang="en-US" altLang="zh-CN" sz="2400" dirty="0">
                <a:latin typeface="+mn-ea"/>
              </a:rPr>
              <a:t>Na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en-US" altLang="zh-CN" sz="2400" dirty="0">
                <a:latin typeface="+mn-ea"/>
              </a:rPr>
              <a:t>CO</a:t>
            </a:r>
            <a:r>
              <a:rPr lang="en-US" altLang="zh-CN" sz="2400" baseline="-250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的混合物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  <a:p>
            <a:pPr indent="133350" algn="ctr" eaLnBrk="1" hangingPunct="1"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为了验证猜想，他们分别做了下面的实验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 smtClean="0">
              <a:latin typeface="+mn-ea"/>
            </a:endParaRPr>
          </a:p>
          <a:p>
            <a:pPr indent="133350" algn="ctr" eaLnBrk="1" hangingPunct="1">
              <a:lnSpc>
                <a:spcPct val="150000"/>
              </a:lnSpc>
            </a:pPr>
            <a:endParaRPr lang="zh-CN" altLang="en-US" sz="2400" dirty="0">
              <a:latin typeface="+mn-ea"/>
            </a:endParaRPr>
          </a:p>
          <a:p>
            <a:pPr indent="133350" eaLnBrk="1" hangingPunct="1"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(1)</a:t>
            </a:r>
            <a:r>
              <a:rPr lang="zh-CN" altLang="en-US" sz="2400" dirty="0">
                <a:latin typeface="+mn-ea"/>
              </a:rPr>
              <a:t>小明取少量白色粉末，滴加稀盐酸，有气体生成，由此小明认为白色粉末是</a:t>
            </a:r>
            <a:r>
              <a:rPr lang="en-US" altLang="zh-CN" sz="2400" dirty="0">
                <a:latin typeface="+mn-ea"/>
              </a:rPr>
              <a:t>Na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en-US" altLang="zh-CN" sz="2400" dirty="0">
                <a:latin typeface="+mn-ea"/>
              </a:rPr>
              <a:t>CO</a:t>
            </a:r>
            <a:r>
              <a:rPr lang="en-US" altLang="zh-CN" sz="2400" baseline="-250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。请判断小明所得结论是否正确，并简述理由</a:t>
            </a:r>
            <a:r>
              <a:rPr lang="zh-CN" altLang="en-US" sz="2400" u="sng" dirty="0">
                <a:latin typeface="+mn-ea"/>
              </a:rPr>
              <a:t>                                           </a:t>
            </a:r>
            <a:endParaRPr lang="zh-CN" altLang="en-US" sz="2400" dirty="0">
              <a:latin typeface="+mn-ea"/>
            </a:endParaRPr>
          </a:p>
          <a:p>
            <a:pPr indent="133350" eaLnBrk="1" hangingPunct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en-US" sz="2400" dirty="0">
                <a:latin typeface="+mn-ea"/>
              </a:rPr>
              <a:t>）小刚取少量白色粉末溶于水，向所得溶液中滴加酚酞溶液，溶液变成红色。由此小刚认为白色粉末是</a:t>
            </a:r>
            <a:r>
              <a:rPr lang="en-US" altLang="zh-CN" sz="2400" dirty="0" err="1">
                <a:latin typeface="+mn-ea"/>
              </a:rPr>
              <a:t>NaOH</a:t>
            </a:r>
            <a:r>
              <a:rPr lang="zh-CN" altLang="en-US" sz="2400" dirty="0">
                <a:latin typeface="+mn-ea"/>
              </a:rPr>
              <a:t>。请判断小刚所得结论是否正确，并简述理由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3" name="AutoShape 39"/>
          <p:cNvSpPr>
            <a:spLocks noChangeArrowheads="1"/>
          </p:cNvSpPr>
          <p:nvPr/>
        </p:nvSpPr>
        <p:spPr bwMode="auto">
          <a:xfrm>
            <a:off x="9297008" y="2508166"/>
            <a:ext cx="1258887" cy="1079500"/>
          </a:xfrm>
          <a:prstGeom prst="irregularSeal1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Verdana" panose="020B0604030504040204" pitchFamily="34" charset="0"/>
              </a:rPr>
              <a:t>目的</a:t>
            </a:r>
            <a:endParaRPr lang="zh-CN" altLang="en-US" sz="24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3100061" y="3142503"/>
            <a:ext cx="5887664" cy="576262"/>
          </a:xfrm>
          <a:prstGeom prst="rect">
            <a:avLst/>
          </a:prstGeom>
          <a:solidFill>
            <a:schemeClr val="accent1">
              <a:alpha val="0"/>
            </a:schemeClr>
          </a:solidFill>
          <a:ln w="57150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434405" y="771510"/>
            <a:ext cx="10489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434405" y="199612"/>
            <a:ext cx="3078525" cy="57189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典型例题</a:t>
            </a:r>
            <a:endParaRPr lang="zh-CN" altLang="en-US" b="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973860" y="752186"/>
            <a:ext cx="8986756" cy="46166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latin typeface="Verdana" panose="020B0604030504040204" pitchFamily="34" charset="0"/>
              </a:rPr>
              <a:t>①</a:t>
            </a:r>
            <a:r>
              <a:rPr lang="zh-CN" altLang="en-US" sz="2000" b="1" dirty="0">
                <a:latin typeface="Verdana" panose="020B0604030504040204" pitchFamily="34" charset="0"/>
              </a:rPr>
              <a:t>可能是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2000" b="1" dirty="0">
                <a:latin typeface="Verdana" panose="020B0604030504040204" pitchFamily="34" charset="0"/>
              </a:rPr>
              <a:t>；②可能是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zh-CN" altLang="en-US" sz="2000" b="1" dirty="0">
                <a:latin typeface="Verdana" panose="020B0604030504040204" pitchFamily="34" charset="0"/>
              </a:rPr>
              <a:t>③可能是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的混合物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1405660" y="1183986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550122" y="1183986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Verdana" panose="020B0604030504040204" pitchFamily="34" charset="0"/>
              </a:rPr>
              <a:t>足量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63010" y="752186"/>
            <a:ext cx="0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437910" y="752186"/>
            <a:ext cx="0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3566247" y="1183986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6087197" y="1183986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710710" y="1255424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Verdana" panose="020B0604030504040204" pitchFamily="34" charset="0"/>
              </a:rPr>
              <a:t>足量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303097" y="1255424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Verdana" panose="020B0604030504040204" pitchFamily="34" charset="0"/>
              </a:rPr>
              <a:t>足量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973860" y="1831686"/>
            <a:ext cx="1800225" cy="4953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无明显现象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278910" y="1831686"/>
            <a:ext cx="1800225" cy="4953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有气泡产生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726835" y="1831686"/>
            <a:ext cx="1800225" cy="4953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有气泡产生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94472" y="3266786"/>
            <a:ext cx="111620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dirty="0">
                <a:latin typeface="+mn-ea"/>
              </a:rPr>
              <a:t>(1)</a:t>
            </a:r>
            <a:r>
              <a:rPr lang="zh-CN" altLang="en-US" sz="2400" dirty="0">
                <a:latin typeface="+mn-ea"/>
              </a:rPr>
              <a:t>小明取少量白色粉末，滴加稀盐酸，有气体生成，由此小明</a:t>
            </a:r>
            <a:endParaRPr lang="zh-CN" altLang="en-US" sz="2400" dirty="0">
              <a:latin typeface="+mn-ea"/>
            </a:endParaRPr>
          </a:p>
          <a:p>
            <a:pPr eaLnBrk="1" hangingPunct="1"/>
            <a:r>
              <a:rPr lang="zh-CN" altLang="en-US" sz="2400" dirty="0">
                <a:latin typeface="+mn-ea"/>
              </a:rPr>
              <a:t>认为白色粉末是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+mn-ea"/>
              </a:rPr>
              <a:t>。请判断小明所得结论是否正确，</a:t>
            </a:r>
            <a:endParaRPr lang="zh-CN" altLang="en-US" sz="2400" dirty="0">
              <a:latin typeface="+mn-ea"/>
            </a:endParaRPr>
          </a:p>
          <a:p>
            <a:pPr eaLnBrk="1" hangingPunct="1"/>
            <a:endParaRPr lang="zh-CN" altLang="en-US" sz="2400" dirty="0">
              <a:latin typeface="+mn-ea"/>
            </a:endParaRPr>
          </a:p>
          <a:p>
            <a:pPr eaLnBrk="1" hangingPunct="1"/>
            <a:r>
              <a:rPr lang="zh-CN" altLang="en-US" sz="2400" dirty="0">
                <a:latin typeface="+mn-ea"/>
              </a:rPr>
              <a:t>并简述理由</a:t>
            </a:r>
            <a:r>
              <a:rPr lang="zh-CN" altLang="en-US" sz="2400" u="sng" dirty="0">
                <a:latin typeface="+mn-ea"/>
              </a:rPr>
              <a:t>                                                          </a:t>
            </a:r>
            <a:r>
              <a:rPr lang="zh-CN" altLang="en-US" sz="2400" b="1" dirty="0">
                <a:latin typeface="Verdana" panose="020B0604030504040204" pitchFamily="34" charset="0"/>
              </a:rPr>
              <a:t>。                                           </a:t>
            </a:r>
            <a:endParaRPr lang="zh-CN" altLang="en-US" sz="2400" b="1" dirty="0">
              <a:latin typeface="Verdana" panose="020B0604030504040204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486747" y="4279611"/>
            <a:ext cx="511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不正确，如粉末是③，也有此现象</a:t>
            </a:r>
            <a:endParaRPr lang="zh-CN" altLang="en-US" sz="2400" b="1" dirty="0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785937" y="1104901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zh-CN" altLang="zh-CN" sz="2400" b="1"/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2073275" y="1062038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7" name="AutoShape 21"/>
          <p:cNvSpPr>
            <a:spLocks noChangeArrowheads="1"/>
          </p:cNvSpPr>
          <p:nvPr/>
        </p:nvSpPr>
        <p:spPr bwMode="auto">
          <a:xfrm>
            <a:off x="4233862" y="1062038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>
            <a:off x="6754812" y="1062038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2289175" y="1133476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酚酞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449762" y="1133476"/>
            <a:ext cx="1008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酚酞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6970712" y="1133476"/>
            <a:ext cx="1008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Verdana" panose="020B0604030504040204" pitchFamily="34" charset="0"/>
              </a:rPr>
              <a:t>酚酞</a:t>
            </a:r>
            <a:endParaRPr lang="zh-CN" altLang="en-US" sz="2400" b="1">
              <a:latin typeface="Verdana" panose="020B0604030504040204" pitchFamily="34" charset="0"/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1930400" y="1638301"/>
            <a:ext cx="6408737" cy="4953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chemeClr val="accent2"/>
                </a:solidFill>
                <a:latin typeface="Verdana" panose="020B0604030504040204" pitchFamily="34" charset="0"/>
              </a:rPr>
              <a:t>                   </a:t>
            </a:r>
            <a:r>
              <a:rPr lang="zh-CN" altLang="en-US" sz="2400" b="1">
                <a:solidFill>
                  <a:schemeClr val="accent2"/>
                </a:solidFill>
                <a:latin typeface="Verdana" panose="020B0604030504040204" pitchFamily="34" charset="0"/>
              </a:rPr>
              <a:t>红               色</a:t>
            </a:r>
            <a:endParaRPr lang="zh-CN" altLang="en-US" sz="2400" b="1">
              <a:solidFill>
                <a:schemeClr val="accent2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1625600" y="3438526"/>
            <a:ext cx="90027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en-US" sz="2400" dirty="0">
                <a:latin typeface="+mn-ea"/>
              </a:rPr>
              <a:t>）小刚取少量白色粉末溶于水，向所得溶液中滴加酚酞溶液，</a:t>
            </a:r>
            <a:endParaRPr lang="zh-CN" altLang="en-US" sz="2400" dirty="0">
              <a:latin typeface="+mn-ea"/>
            </a:endParaRPr>
          </a:p>
          <a:p>
            <a:pPr eaLnBrk="1" hangingPunct="1"/>
            <a:r>
              <a:rPr lang="zh-CN" altLang="en-US" sz="2400" dirty="0">
                <a:latin typeface="+mn-ea"/>
              </a:rPr>
              <a:t>溶液变成红色。由此小刚认为白色粉末是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2400" dirty="0">
                <a:latin typeface="+mn-ea"/>
              </a:rPr>
              <a:t>。请判断小刚</a:t>
            </a:r>
            <a:endParaRPr lang="zh-CN" altLang="en-US" sz="2400" dirty="0">
              <a:latin typeface="+mn-ea"/>
            </a:endParaRPr>
          </a:p>
          <a:p>
            <a:pPr eaLnBrk="1" hangingPunct="1"/>
            <a:r>
              <a:rPr lang="zh-CN" altLang="en-US" sz="2400" dirty="0">
                <a:latin typeface="+mn-ea"/>
              </a:rPr>
              <a:t>所得结论是否正确，并简述理由。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1785937" y="5165726"/>
            <a:ext cx="8064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auto">
          <a:xfrm>
            <a:off x="2217737" y="4729163"/>
            <a:ext cx="71064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不正确，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Na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溶液显碱性，也可使无色酚酞变红</a:t>
            </a:r>
            <a:endParaRPr lang="zh-CN" altLang="en-US" sz="2400" b="1" dirty="0">
              <a:solidFill>
                <a:schemeClr val="accent2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324809" y="642387"/>
            <a:ext cx="8986756" cy="46166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latin typeface="Verdana" panose="020B0604030504040204" pitchFamily="34" charset="0"/>
              </a:rPr>
              <a:t>①</a:t>
            </a:r>
            <a:r>
              <a:rPr lang="zh-CN" altLang="en-US" sz="2000" b="1" dirty="0">
                <a:latin typeface="Verdana" panose="020B0604030504040204" pitchFamily="34" charset="0"/>
              </a:rPr>
              <a:t>可能是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2000" b="1" dirty="0">
                <a:latin typeface="Verdana" panose="020B0604030504040204" pitchFamily="34" charset="0"/>
              </a:rPr>
              <a:t>；②可能是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zh-CN" altLang="en-US" sz="2000" b="1" dirty="0">
                <a:latin typeface="Verdana" panose="020B0604030504040204" pitchFamily="34" charset="0"/>
              </a:rPr>
              <a:t>③可能是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的混合物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>
            <a:off x="3491354" y="673101"/>
            <a:ext cx="0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>
            <a:off x="5861865" y="672252"/>
            <a:ext cx="0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1" t="-167" r="-33" b="167"/>
          <a:stretch>
            <a:fillRect/>
          </a:stretch>
        </p:blipFill>
        <p:spPr>
          <a:xfrm>
            <a:off x="6720840" y="0"/>
            <a:ext cx="5471160" cy="68453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62726" y="1602425"/>
            <a:ext cx="4625118" cy="1509384"/>
            <a:chOff x="1693898" y="2215949"/>
            <a:chExt cx="4625118" cy="1509384"/>
          </a:xfrm>
        </p:grpSpPr>
        <p:sp>
          <p:nvSpPr>
            <p:cNvPr id="4" name="标题 1"/>
            <p:cNvSpPr txBox="1"/>
            <p:nvPr/>
          </p:nvSpPr>
          <p:spPr>
            <a:xfrm>
              <a:off x="2210990" y="3153435"/>
              <a:ext cx="4108026" cy="571898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4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图像题</a:t>
              </a:r>
              <a:endParaRPr lang="zh-CN" alt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文本框 5"/>
            <p:cNvSpPr txBox="1"/>
            <p:nvPr/>
          </p:nvSpPr>
          <p:spPr>
            <a:xfrm>
              <a:off x="1693898" y="2215949"/>
              <a:ext cx="2149151" cy="666551"/>
            </a:xfrm>
            <a:prstGeom prst="rect">
              <a:avLst/>
            </a:prstGeom>
            <a:solidFill>
              <a:srgbClr val="F38AAD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六 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" y="2102119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797236" y="2556434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坐标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3812451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715" y="2055428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184" y="3685260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4240044" y="324609"/>
            <a:ext cx="461185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4000" b="1" kern="0" dirty="0" smtClean="0">
                <a:solidFill>
                  <a:srgbClr val="77384B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4800" b="1" kern="0" dirty="0" smtClean="0">
                <a:solidFill>
                  <a:srgbClr val="77384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图像“六看</a:t>
            </a:r>
            <a:r>
              <a:rPr lang="en-US" altLang="zh-CN" sz="4800" b="1" kern="0" dirty="0" smtClean="0">
                <a:solidFill>
                  <a:srgbClr val="77384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zh-CN" altLang="en-US" sz="4800" b="1" kern="0" dirty="0">
              <a:solidFill>
                <a:srgbClr val="77384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17617" y="4266766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起点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97811" y="2509743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趋势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39881" y="4139575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拐点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546" y="2055428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8020243" y="2509743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交点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6" name="Picture 2" descr="E:\水墨图表素材\24252 (9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122" y="3676338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9872819" y="4130653"/>
            <a:ext cx="1433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77384B"/>
                </a:solidFill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终点</a:t>
            </a:r>
            <a:endParaRPr lang="zh-CN" altLang="en-US" sz="4000" b="1" dirty="0">
              <a:solidFill>
                <a:srgbClr val="77384B"/>
              </a:solidFill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2" grpId="0"/>
      <p:bldP spid="13" grpId="0"/>
      <p:bldP spid="15" grpId="0"/>
      <p:bldP spid="1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673867" y="334165"/>
            <a:ext cx="861774" cy="181395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看坐标</a:t>
            </a:r>
            <a:endParaRPr lang="zh-CN" altLang="en-US" sz="44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08788" y="1407612"/>
            <a:ext cx="2070706" cy="1263731"/>
            <a:chOff x="4205028" y="2674828"/>
            <a:chExt cx="3059085" cy="1073201"/>
          </a:xfrm>
        </p:grpSpPr>
        <p:pic>
          <p:nvPicPr>
            <p:cNvPr id="9" name="Picture 2" descr="E:\水墨图表素材\图片1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355" y="2674828"/>
              <a:ext cx="2532431" cy="942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028" y="2765935"/>
              <a:ext cx="820851" cy="9652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7696" y="2765935"/>
              <a:ext cx="1166417" cy="98209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4829612" y="2887650"/>
              <a:ext cx="18678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纵坐标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495800" y="1308100"/>
            <a:ext cx="741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+mn-ea"/>
              </a:rPr>
              <a:t>向一定量的</a:t>
            </a:r>
            <a:r>
              <a:rPr lang="en-US" altLang="zh-CN" sz="2800" dirty="0" smtClean="0">
                <a:latin typeface="+mn-ea"/>
              </a:rPr>
              <a:t>BaCl</a:t>
            </a:r>
            <a:r>
              <a:rPr lang="en-US" altLang="zh-CN" sz="2800" baseline="-25000" dirty="0" smtClean="0">
                <a:latin typeface="+mn-ea"/>
              </a:rPr>
              <a:t>2</a:t>
            </a:r>
            <a:r>
              <a:rPr lang="zh-CN" altLang="en-US" sz="2800" dirty="0" smtClean="0">
                <a:latin typeface="+mn-ea"/>
              </a:rPr>
              <a:t>溶液中逐滴加入</a:t>
            </a:r>
            <a:r>
              <a:rPr lang="zh-CN" altLang="en-US" sz="2800" dirty="0">
                <a:latin typeface="+mn-ea"/>
              </a:rPr>
              <a:t>稀</a:t>
            </a:r>
            <a:r>
              <a:rPr lang="en-US" altLang="zh-CN" sz="2800" dirty="0" smtClean="0">
                <a:latin typeface="+mn-ea"/>
              </a:rPr>
              <a:t>H</a:t>
            </a:r>
            <a:r>
              <a:rPr lang="en-US" altLang="zh-CN" sz="2800" baseline="-25000" dirty="0" smtClean="0">
                <a:latin typeface="+mn-ea"/>
              </a:rPr>
              <a:t>2</a:t>
            </a:r>
            <a:r>
              <a:rPr lang="en-US" altLang="zh-CN" sz="2800" dirty="0" smtClean="0">
                <a:latin typeface="+mn-ea"/>
              </a:rPr>
              <a:t>SO</a:t>
            </a:r>
            <a:r>
              <a:rPr lang="en-US" altLang="zh-CN" sz="2800" baseline="-25000" dirty="0" smtClean="0">
                <a:latin typeface="+mn-ea"/>
              </a:rPr>
              <a:t>4</a:t>
            </a:r>
            <a:r>
              <a:rPr lang="zh-CN" altLang="en-US" sz="2800" dirty="0" smtClean="0">
                <a:latin typeface="+mn-ea"/>
              </a:rPr>
              <a:t>溶液</a:t>
            </a:r>
            <a:endParaRPr lang="zh-CN" altLang="en-US" sz="2800" dirty="0">
              <a:latin typeface="+mn-ea"/>
            </a:endParaRPr>
          </a:p>
        </p:txBody>
      </p:sp>
      <p:grpSp>
        <p:nvGrpSpPr>
          <p:cNvPr id="16" name="Group 80"/>
          <p:cNvGrpSpPr/>
          <p:nvPr/>
        </p:nvGrpSpPr>
        <p:grpSpPr bwMode="auto">
          <a:xfrm>
            <a:off x="2744141" y="2610811"/>
            <a:ext cx="4963779" cy="3087620"/>
            <a:chOff x="3312" y="2618"/>
            <a:chExt cx="2116" cy="1434"/>
          </a:xfrm>
        </p:grpSpPr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4468" y="3838"/>
              <a:ext cx="960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H</a:t>
              </a:r>
              <a:r>
                <a:rPr kumimoji="1" lang="en-US" altLang="zh-CN" sz="2400" b="1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SO</a:t>
              </a:r>
              <a:r>
                <a:rPr kumimoji="1" lang="en-US" altLang="zh-CN" sz="2400" b="1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r>
                <a:rPr kumimoji="1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的质量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Adobe 黑体 Std R"/>
                </a:rPr>
                <a:t>g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Adobe 黑体 Std R"/>
              </a:endParaRPr>
            </a:p>
          </p:txBody>
        </p:sp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3312" y="2889"/>
              <a:ext cx="52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en-US" altLang="zh-CN" sz="1800" b="1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3517" y="2618"/>
              <a:ext cx="236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沉淀</a:t>
              </a:r>
              <a:r>
                <a:rPr kumimoji="1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的质量</a:t>
              </a:r>
              <a:r>
                <a:rPr kumimoji="1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dobe 黑体 Std R"/>
                  <a:cs typeface="Times New Roman" panose="02020603050405020304" pitchFamily="18" charset="0"/>
                </a:rPr>
                <a:t>/g</a:t>
              </a:r>
              <a:endParaRPr kumimoji="1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Adobe 黑体 Std R"/>
                <a:cs typeface="Times New Roman" panose="02020603050405020304" pitchFamily="18" charset="0"/>
              </a:endParaRPr>
            </a:p>
          </p:txBody>
        </p:sp>
        <p:grpSp>
          <p:nvGrpSpPr>
            <p:cNvPr id="20" name="Group 43"/>
            <p:cNvGrpSpPr/>
            <p:nvPr/>
          </p:nvGrpSpPr>
          <p:grpSpPr bwMode="auto">
            <a:xfrm>
              <a:off x="3792" y="2784"/>
              <a:ext cx="1200" cy="1008"/>
              <a:chOff x="3792" y="2784"/>
              <a:chExt cx="1200" cy="1008"/>
            </a:xfrm>
          </p:grpSpPr>
          <p:sp>
            <p:nvSpPr>
              <p:cNvPr id="22" name="Line 23"/>
              <p:cNvSpPr>
                <a:spLocks noChangeShapeType="1"/>
              </p:cNvSpPr>
              <p:nvPr/>
            </p:nvSpPr>
            <p:spPr bwMode="auto">
              <a:xfrm>
                <a:off x="3792" y="3792"/>
                <a:ext cx="1200" cy="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Line 24"/>
              <p:cNvSpPr>
                <a:spLocks noChangeShapeType="1"/>
              </p:cNvSpPr>
              <p:nvPr/>
            </p:nvSpPr>
            <p:spPr bwMode="auto">
              <a:xfrm flipV="1">
                <a:off x="3792" y="2784"/>
                <a:ext cx="0" cy="1008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/>
            </p:nvSpPr>
            <p:spPr bwMode="auto">
              <a:xfrm flipV="1">
                <a:off x="3792" y="3312"/>
                <a:ext cx="480" cy="48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/>
            </p:nvSpPr>
            <p:spPr bwMode="auto">
              <a:xfrm>
                <a:off x="4272" y="3312"/>
                <a:ext cx="528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1" name="Text Box 77"/>
            <p:cNvSpPr txBox="1">
              <a:spLocks noChangeArrowheads="1"/>
            </p:cNvSpPr>
            <p:nvPr/>
          </p:nvSpPr>
          <p:spPr bwMode="auto">
            <a:xfrm>
              <a:off x="3638" y="3732"/>
              <a:ext cx="2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080760" y="2148123"/>
            <a:ext cx="5666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BaCl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H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BaSO</a:t>
            </a:r>
            <a:r>
              <a:rPr kumimoji="0" lang="en-US" altLang="zh-CN" sz="2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200" b="1" i="0" u="none" strike="noStrike" kern="0" cap="none" spc="0" normalizeH="0" baseline="0" noProof="0" dirty="0" smtClean="0">
                <a:ln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↓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+ 2HCl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405587" y="2610809"/>
            <a:ext cx="677108" cy="285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溶液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的质量</a:t>
            </a:r>
            <a:r>
              <a:rPr lang="en-US" altLang="zh-CN" sz="3200" b="1" dirty="0" smtClean="0">
                <a:solidFill>
                  <a:srgbClr val="FF0000"/>
                </a:solidFill>
                <a:ea typeface="Adobe 黑体 Std R"/>
                <a:cs typeface="Times New Roman" panose="02020603050405020304" pitchFamily="18" charset="0"/>
              </a:rPr>
              <a:t>/g</a:t>
            </a:r>
            <a:endParaRPr lang="zh-CN" altLang="en-US" sz="4000" b="1" dirty="0">
              <a:solidFill>
                <a:srgbClr val="FF0000"/>
              </a:solidFill>
              <a:ea typeface="Adobe 黑体 Std R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847014" y="207555"/>
            <a:ext cx="861774" cy="181395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看起点</a:t>
            </a:r>
            <a:endParaRPr lang="zh-CN" altLang="en-US" sz="44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04611" y="347518"/>
            <a:ext cx="4958361" cy="1453758"/>
            <a:chOff x="4205028" y="2674828"/>
            <a:chExt cx="3059085" cy="1073201"/>
          </a:xfrm>
        </p:grpSpPr>
        <p:pic>
          <p:nvPicPr>
            <p:cNvPr id="9" name="Picture 2" descr="E:\水墨图表素材\图片1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355" y="2674828"/>
              <a:ext cx="2532431" cy="942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028" y="2765935"/>
              <a:ext cx="820851" cy="9652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7696" y="2765935"/>
              <a:ext cx="1166417" cy="98209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5169269" y="2887650"/>
              <a:ext cx="1130603" cy="431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反应先后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" name="Picture 17"/>
          <p:cNvPicPr/>
          <p:nvPr/>
        </p:nvPicPr>
        <p:blipFill>
          <a:blip r:embed="rId4">
            <a:duotone>
              <a:prstClr val="black"/>
              <a:srgbClr val="F3E7E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" b="995"/>
          <a:stretch>
            <a:fillRect/>
          </a:stretch>
        </p:blipFill>
        <p:spPr bwMode="auto">
          <a:xfrm>
            <a:off x="2395368" y="1801276"/>
            <a:ext cx="3591469" cy="2879865"/>
          </a:xfrm>
          <a:prstGeom prst="rect">
            <a:avLst/>
          </a:prstGeom>
          <a:noFill/>
        </p:spPr>
      </p:pic>
      <p:sp>
        <p:nvSpPr>
          <p:cNvPr id="14" name="文本框 2"/>
          <p:cNvSpPr txBox="1">
            <a:spLocks noChangeArrowheads="1"/>
          </p:cNvSpPr>
          <p:nvPr/>
        </p:nvSpPr>
        <p:spPr bwMode="auto">
          <a:xfrm>
            <a:off x="2395368" y="4936700"/>
            <a:ext cx="5715251" cy="67917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ts val="900"/>
              </a:lnSpc>
              <a:spcAft>
                <a:spcPts val="0"/>
              </a:spcAft>
            </a:pPr>
            <a:r>
              <a:rPr lang="zh-CN" sz="2400" kern="100" dirty="0" smtClean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</a:t>
            </a:r>
            <a:r>
              <a:rPr lang="zh-CN" altLang="en-US" sz="2400" kern="100" dirty="0" smtClean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硫酸和硫酸铜的混合液中</a:t>
            </a:r>
            <a:endParaRPr lang="en-US" altLang="zh-CN" sz="2400" kern="100" dirty="0" smtClean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ts val="900"/>
              </a:lnSpc>
              <a:spcAft>
                <a:spcPts val="0"/>
              </a:spcAft>
            </a:pPr>
            <a:endParaRPr lang="en-US" altLang="zh-CN" sz="2400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ts val="900"/>
              </a:lnSpc>
              <a:spcAft>
                <a:spcPts val="0"/>
              </a:spcAft>
            </a:pPr>
            <a:endParaRPr lang="en-US" altLang="zh-CN" sz="2400" kern="100" dirty="0" smtClean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ts val="900"/>
              </a:lnSpc>
              <a:spcAft>
                <a:spcPts val="0"/>
              </a:spcAft>
            </a:pPr>
            <a:r>
              <a:rPr lang="zh-CN" altLang="en-US" sz="2400" kern="100" dirty="0" smtClean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加入氢氧化钠溶液 </a:t>
            </a:r>
            <a:endParaRPr lang="zh-CN" sz="2400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986837" y="2205075"/>
            <a:ext cx="5952270" cy="1535629"/>
            <a:chOff x="5986837" y="2205075"/>
            <a:chExt cx="5952270" cy="1535629"/>
          </a:xfrm>
        </p:grpSpPr>
        <p:sp>
          <p:nvSpPr>
            <p:cNvPr id="18" name="矩形 17"/>
            <p:cNvSpPr/>
            <p:nvPr/>
          </p:nvSpPr>
          <p:spPr>
            <a:xfrm>
              <a:off x="6224508" y="2205075"/>
              <a:ext cx="52838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2NaOH + H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 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= Na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 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+ 2H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986837" y="3217484"/>
              <a:ext cx="59522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2NaOH + CuSO</a:t>
              </a:r>
              <a:r>
                <a:rPr kumimoji="0" lang="en-US" altLang="zh-CN" sz="2800" b="0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kumimoji="0" lang="en-US" altLang="zh-CN" sz="2800" b="0" i="0" u="sng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hlinkClick r:id="rId5"/>
                </a:rPr>
                <a:t>Cu(OH)</a:t>
              </a:r>
              <a:r>
                <a:rPr kumimoji="0" lang="en-US" altLang="zh-CN" sz="2800" b="0" i="0" u="sng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hlinkClick r:id="rId5"/>
                </a:rPr>
                <a:t>2</a:t>
              </a:r>
              <a:r>
                <a:rPr kumimoji="0" lang="en-US" altLang="zh-CN" sz="2800" b="1" i="0" u="none" strike="noStrike" kern="0" cap="none" spc="0" normalizeH="0" baseline="0" noProof="0" dirty="0">
                  <a:ln cmpd="sng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↓</a:t>
              </a:r>
              <a:r>
                <a:rPr kumimoji="0" lang="en-US" altLang="zh-CN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+ Na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kumimoji="0" lang="en-US" altLang="zh-CN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0" lang="zh-CN" altLang="en-US" sz="2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1706" y="-194597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综合练习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9554" y="848578"/>
            <a:ext cx="107486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+mn-ea"/>
              </a:rPr>
              <a:t>例</a:t>
            </a:r>
            <a:r>
              <a:rPr lang="en-US" altLang="zh-CN" sz="2800" dirty="0" smtClean="0">
                <a:solidFill>
                  <a:srgbClr val="0070C0"/>
                </a:solidFill>
                <a:latin typeface="+mn-ea"/>
              </a:rPr>
              <a:t>1 </a:t>
            </a:r>
            <a:r>
              <a:rPr lang="zh-CN" altLang="zh-CN" sz="2800" dirty="0" smtClean="0">
                <a:latin typeface="+mn-ea"/>
              </a:rPr>
              <a:t>某</a:t>
            </a:r>
            <a:r>
              <a:rPr lang="zh-CN" altLang="zh-CN" sz="2800" dirty="0">
                <a:latin typeface="+mn-ea"/>
              </a:rPr>
              <a:t>固体混合物中可能含有氢氧化钠、硝酸钠、氯化钠，硫酸钠、碳酸钠。为了研究该混合物的成分，某同学按下列流程进行了实验（各步均恰好完全反应）：</a:t>
            </a:r>
            <a:br>
              <a:rPr lang="en-US" altLang="zh-CN" sz="2800" dirty="0">
                <a:latin typeface="+mn-ea"/>
              </a:rPr>
            </a:br>
            <a:endParaRPr lang="zh-CN" altLang="en-US" sz="2800" dirty="0">
              <a:latin typeface="+mn-ea"/>
            </a:endParaRPr>
          </a:p>
        </p:txBody>
      </p:sp>
      <p:pic>
        <p:nvPicPr>
          <p:cNvPr id="10" name="图片24" descr="菁优网：http://www.jyeoo.com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61951" y="2317376"/>
            <a:ext cx="8074436" cy="2510118"/>
          </a:xfrm>
          <a:prstGeom prst="rect">
            <a:avLst/>
          </a:prstGeom>
        </p:spPr>
      </p:pic>
      <p:sp>
        <p:nvSpPr>
          <p:cNvPr id="8" name="矩形 7">
            <a:hlinkClick r:id="rId2" action="ppaction://hlinksldjump"/>
          </p:cNvPr>
          <p:cNvSpPr/>
          <p:nvPr/>
        </p:nvSpPr>
        <p:spPr>
          <a:xfrm>
            <a:off x="-172810" y="4845895"/>
            <a:ext cx="11833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1</a:t>
            </a:r>
            <a:r>
              <a:rPr lang="zh-CN" altLang="zh-CN" sz="2400" dirty="0">
                <a:latin typeface="+mn-ea"/>
              </a:rPr>
              <a:t>）反应</a:t>
            </a:r>
            <a:r>
              <a:rPr lang="en-US" altLang="zh-CN" sz="2400" dirty="0">
                <a:latin typeface="+mn-ea"/>
              </a:rPr>
              <a:t>③</a:t>
            </a:r>
            <a:r>
              <a:rPr lang="zh-CN" altLang="zh-CN" sz="2400" dirty="0">
                <a:latin typeface="+mn-ea"/>
              </a:rPr>
              <a:t>的化学方程式为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 smtClean="0">
                <a:latin typeface="+mn-ea"/>
              </a:rPr>
              <a:t>           </a:t>
            </a:r>
            <a:r>
              <a:rPr lang="zh-CN" altLang="zh-CN" sz="2400" dirty="0" smtClean="0">
                <a:latin typeface="+mn-ea"/>
              </a:rPr>
              <a:t>，</a:t>
            </a:r>
            <a:endParaRPr lang="en-US" altLang="zh-CN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 smtClean="0">
                <a:latin typeface="+mn-ea"/>
              </a:rPr>
              <a:t>   </a:t>
            </a:r>
            <a:r>
              <a:rPr lang="zh-CN" altLang="zh-CN" sz="2400" dirty="0" smtClean="0">
                <a:latin typeface="+mn-ea"/>
              </a:rPr>
              <a:t>反应</a:t>
            </a:r>
            <a:r>
              <a:rPr lang="en-US" altLang="zh-CN" sz="2400" dirty="0">
                <a:latin typeface="+mn-ea"/>
              </a:rPr>
              <a:t>④</a:t>
            </a:r>
            <a:r>
              <a:rPr lang="zh-CN" altLang="zh-CN" sz="2400" dirty="0">
                <a:latin typeface="+mn-ea"/>
              </a:rPr>
              <a:t>的化学方程式为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    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。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）根据实验现象推断该混合物中一定含有的物质是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</a:t>
            </a:r>
            <a:r>
              <a:rPr lang="en-US" altLang="zh-CN" sz="2400" u="sng" dirty="0" smtClean="0">
                <a:latin typeface="+mn-ea"/>
              </a:rPr>
              <a:t>    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 smtClean="0">
                <a:latin typeface="+mn-ea"/>
              </a:rPr>
              <a:t>（</a:t>
            </a:r>
            <a:r>
              <a:rPr lang="zh-CN" altLang="zh-CN" sz="2400" dirty="0">
                <a:latin typeface="+mn-ea"/>
              </a:rPr>
              <a:t>填化学式）</a:t>
            </a:r>
            <a:endParaRPr lang="zh-CN" altLang="en-US" sz="24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6188" y="4978952"/>
            <a:ext cx="3397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+Ca(OH)</a:t>
            </a:r>
            <a:r>
              <a:rPr lang="en-US" altLang="zh-CN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↓+H</a:t>
            </a:r>
            <a:r>
              <a:rPr lang="en-US" altLang="zh-CN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47212" y="5403481"/>
            <a:ext cx="4140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NaCl+AgNO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↓+NaNO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44296" y="5825638"/>
            <a:ext cx="2545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</a:t>
            </a:r>
            <a:r>
              <a:rPr lang="zh-CN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7964" y="593266"/>
            <a:ext cx="115589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+mn-ea"/>
              </a:rPr>
              <a:t>例</a:t>
            </a:r>
            <a:r>
              <a:rPr lang="en-US" altLang="zh-CN" sz="2800" dirty="0" smtClean="0">
                <a:latin typeface="+mn-ea"/>
              </a:rPr>
              <a:t>2 </a:t>
            </a:r>
            <a:r>
              <a:rPr lang="zh-CN" altLang="zh-CN" sz="2800" dirty="0" smtClean="0">
                <a:latin typeface="+mn-ea"/>
              </a:rPr>
              <a:t>实验室</a:t>
            </a:r>
            <a:r>
              <a:rPr lang="zh-CN" altLang="zh-CN" sz="2800" dirty="0">
                <a:latin typeface="+mn-ea"/>
              </a:rPr>
              <a:t>有两瓶标签未标明的试剂，已知是碳酸钠、氢氧化钠、氯化钠中的两种。小明设计了如下实验方案（流程图），并进行了实验探究。</a:t>
            </a:r>
            <a:endParaRPr lang="zh-CN" altLang="zh-CN" sz="2800" dirty="0">
              <a:latin typeface="+mn-ea"/>
            </a:endParaRPr>
          </a:p>
        </p:txBody>
      </p:sp>
      <p:pic>
        <p:nvPicPr>
          <p:cNvPr id="6" name="图片 5" descr="学科网(www.zxxk.com)--教育资源门户，提供试题试卷、教案、课件、教学论文、素材等各类教学资源库下载，还有大量丰富的教学资讯！"/>
          <p:cNvPicPr/>
          <p:nvPr/>
        </p:nvPicPr>
        <p:blipFill>
          <a:blip r:embed="rId1"/>
          <a:stretch>
            <a:fillRect/>
          </a:stretch>
        </p:blipFill>
        <p:spPr>
          <a:xfrm>
            <a:off x="1055077" y="2134698"/>
            <a:ext cx="10086535" cy="13118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112542" y="3695675"/>
            <a:ext cx="119716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1</a:t>
            </a:r>
            <a:r>
              <a:rPr lang="zh-CN" altLang="zh-CN" sz="2400" dirty="0">
                <a:latin typeface="+mn-ea"/>
              </a:rPr>
              <a:t>）现象</a:t>
            </a:r>
            <a:r>
              <a:rPr lang="en-US" altLang="zh-CN" sz="2400" dirty="0">
                <a:latin typeface="+mn-ea"/>
              </a:rPr>
              <a:t>1</a:t>
            </a:r>
            <a:r>
              <a:rPr lang="zh-CN" altLang="zh-CN" sz="2400" dirty="0">
                <a:latin typeface="+mn-ea"/>
              </a:rPr>
              <a:t>中</a:t>
            </a:r>
            <a:r>
              <a:rPr lang="en-US" altLang="zh-CN" sz="2400" dirty="0">
                <a:latin typeface="+mn-ea"/>
              </a:rPr>
              <a:t>A</a:t>
            </a:r>
            <a:r>
              <a:rPr lang="zh-CN" altLang="zh-CN" sz="2400" dirty="0">
                <a:latin typeface="+mn-ea"/>
              </a:rPr>
              <a:t>和</a:t>
            </a: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试管中都出现无色酚酞变红色，则可以确定不可能是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 smtClean="0">
                <a:latin typeface="+mn-ea"/>
              </a:rPr>
              <a:t>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</a:rPr>
              <a:t>。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）现象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中</a:t>
            </a:r>
            <a:r>
              <a:rPr lang="en-US" altLang="zh-CN" sz="2400" dirty="0">
                <a:latin typeface="+mn-ea"/>
              </a:rPr>
              <a:t>A</a:t>
            </a:r>
            <a:r>
              <a:rPr lang="zh-CN" altLang="zh-CN" sz="2400" dirty="0">
                <a:latin typeface="+mn-ea"/>
              </a:rPr>
              <a:t>和</a:t>
            </a: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试管中都出现白色沉淀，小明猜测可能是其中一种试剂在空气中部分变质导致的，请简述理由</a:t>
            </a:r>
            <a:r>
              <a:rPr lang="zh-CN" altLang="zh-CN" sz="2400" dirty="0" smtClean="0">
                <a:latin typeface="+mn-ea"/>
              </a:rPr>
              <a:t>：</a:t>
            </a:r>
            <a:endParaRPr lang="zh-CN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+mn-ea"/>
              </a:rPr>
              <a:t>（</a:t>
            </a:r>
            <a:r>
              <a:rPr lang="en-US" altLang="zh-CN" sz="2400" dirty="0">
                <a:latin typeface="+mn-ea"/>
              </a:rPr>
              <a:t>3</a:t>
            </a:r>
            <a:r>
              <a:rPr lang="zh-CN" altLang="zh-CN" sz="2400" dirty="0">
                <a:latin typeface="+mn-ea"/>
              </a:rPr>
              <a:t>）小明改进了实验设计：在步骤</a:t>
            </a:r>
            <a:r>
              <a:rPr lang="en-US" altLang="zh-CN" sz="24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中继续滴加中性的</a:t>
            </a:r>
            <a:r>
              <a:rPr lang="en-US" altLang="zh-CN" sz="2400" dirty="0">
                <a:latin typeface="+mn-ea"/>
              </a:rPr>
              <a:t>CaCl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zh-CN" altLang="zh-CN" sz="2400" dirty="0">
                <a:latin typeface="+mn-ea"/>
              </a:rPr>
              <a:t>溶液直至过量，若</a:t>
            </a: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样品中出现</a:t>
            </a:r>
            <a:r>
              <a:rPr lang="en-US" altLang="zh-CN" sz="2400" dirty="0">
                <a:latin typeface="+mn-ea"/>
              </a:rPr>
              <a:t>“</a:t>
            </a:r>
            <a:r>
              <a:rPr lang="zh-CN" altLang="zh-CN" sz="2400" dirty="0">
                <a:latin typeface="+mn-ea"/>
              </a:rPr>
              <a:t>沉淀仍存在，但溶液由红色变无色</a:t>
            </a:r>
            <a:r>
              <a:rPr lang="en-US" altLang="zh-CN" sz="2400" dirty="0">
                <a:latin typeface="+mn-ea"/>
              </a:rPr>
              <a:t>”</a:t>
            </a:r>
            <a:r>
              <a:rPr lang="zh-CN" altLang="zh-CN" sz="2400" dirty="0">
                <a:latin typeface="+mn-ea"/>
              </a:rPr>
              <a:t>的现象，则可以证明</a:t>
            </a:r>
            <a:r>
              <a:rPr lang="en-US" altLang="zh-CN" sz="2400" dirty="0">
                <a:latin typeface="+mn-ea"/>
              </a:rPr>
              <a:t>B</a:t>
            </a:r>
            <a:r>
              <a:rPr lang="zh-CN" altLang="zh-CN" sz="2400" dirty="0">
                <a:latin typeface="+mn-ea"/>
              </a:rPr>
              <a:t>样品是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en-US" altLang="zh-CN" sz="2400" u="sng" dirty="0">
                <a:latin typeface="+mn-ea"/>
              </a:rPr>
              <a:t>      </a:t>
            </a:r>
            <a:r>
              <a:rPr lang="zh-CN" altLang="zh-CN" sz="2400" u="sng" dirty="0">
                <a:latin typeface="+mn-ea"/>
              </a:rPr>
              <a:t>　</a:t>
            </a:r>
            <a:r>
              <a:rPr lang="zh-CN" altLang="zh-CN" sz="2400" dirty="0">
                <a:latin typeface="+mn-ea"/>
                <a:hlinkClick r:id="rId2" action="ppaction://hlinksldjump"/>
              </a:rPr>
              <a:t>溶液</a:t>
            </a:r>
            <a:r>
              <a:rPr lang="zh-CN" altLang="zh-CN" sz="2400" dirty="0">
                <a:latin typeface="+mn-ea"/>
              </a:rPr>
              <a:t>。</a:t>
            </a:r>
            <a:endParaRPr lang="zh-CN" altLang="zh-CN" sz="24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21455" y="3718507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u="sng" dirty="0">
                <a:solidFill>
                  <a:srgbClr val="C00000"/>
                </a:solidFill>
                <a:latin typeface="+mn-ea"/>
              </a:rPr>
              <a:t>氯化钠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9347" y="4772893"/>
            <a:ext cx="75871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 smtClean="0">
                <a:solidFill>
                  <a:srgbClr val="C00000"/>
                </a:solidFill>
              </a:rPr>
              <a:t>碳酸钠</a:t>
            </a:r>
            <a:r>
              <a:rPr lang="zh-CN" altLang="zh-CN" sz="2000" dirty="0">
                <a:solidFill>
                  <a:srgbClr val="C00000"/>
                </a:solidFill>
              </a:rPr>
              <a:t>能与氯化钙反应生成碳酸钙白色沉淀</a:t>
            </a:r>
            <a:r>
              <a:rPr lang="zh-CN" altLang="zh-CN" sz="2000" dirty="0">
                <a:solidFill>
                  <a:srgbClr val="C00000"/>
                </a:solidFill>
              </a:rPr>
              <a:t>，氢氧化钠与</a:t>
            </a:r>
            <a:r>
              <a:rPr lang="zh-CN" altLang="en-US" sz="2000" dirty="0">
                <a:solidFill>
                  <a:srgbClr val="C00000"/>
                </a:solidFill>
              </a:rPr>
              <a:t>氯化钡</a:t>
            </a:r>
            <a:r>
              <a:rPr lang="zh-CN" altLang="zh-CN" sz="2000" dirty="0">
                <a:solidFill>
                  <a:srgbClr val="C00000"/>
                </a:solidFill>
              </a:rPr>
              <a:t>不反应</a:t>
            </a:r>
            <a:r>
              <a:rPr lang="zh-CN" altLang="zh-CN" sz="2000" dirty="0" smtClean="0">
                <a:solidFill>
                  <a:srgbClr val="C00000"/>
                </a:solidFill>
              </a:rPr>
              <a:t>，</a:t>
            </a:r>
            <a:r>
              <a:rPr lang="zh-CN" altLang="en-US" sz="2000" dirty="0" smtClean="0">
                <a:solidFill>
                  <a:srgbClr val="C00000"/>
                </a:solidFill>
              </a:rPr>
              <a:t>但变质后会生成碳酸钠，</a:t>
            </a:r>
            <a:r>
              <a:rPr lang="zh-CN" altLang="zh-CN" sz="2000" dirty="0" smtClean="0">
                <a:solidFill>
                  <a:srgbClr val="C00000"/>
                </a:solidFill>
              </a:rPr>
              <a:t>所以</a:t>
            </a:r>
            <a:r>
              <a:rPr lang="zh-CN" altLang="zh-CN" sz="2000" dirty="0">
                <a:solidFill>
                  <a:srgbClr val="C00000"/>
                </a:solidFill>
              </a:rPr>
              <a:t>氢氧化钠部分变质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75344" y="5888987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>
                <a:solidFill>
                  <a:srgbClr val="C00000"/>
                </a:solidFill>
              </a:rPr>
              <a:t>碳酸钠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3274" y="27188"/>
            <a:ext cx="10541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例</a:t>
            </a:r>
            <a:r>
              <a:rPr lang="en-US" altLang="zh-CN" sz="2800" dirty="0" smtClean="0"/>
              <a:t>3 </a:t>
            </a:r>
            <a:r>
              <a:rPr lang="zh-CN" altLang="zh-CN" sz="2800" dirty="0" smtClean="0"/>
              <a:t>已知</a:t>
            </a:r>
            <a:r>
              <a:rPr lang="zh-CN" altLang="zh-CN" sz="2800" dirty="0"/>
              <a:t>某纯碱试样中含有杂质氯化钠，为测定试样中纯碱的质量分数，可用如图装置进行实验，主要步骤如下，请填空：</a:t>
            </a:r>
            <a:endParaRPr lang="zh-CN" altLang="en-US" sz="2800" dirty="0"/>
          </a:p>
        </p:txBody>
      </p:sp>
      <p:pic>
        <p:nvPicPr>
          <p:cNvPr id="6" name="图片 5" descr="学科网(www.zxxk.com)--教育资源门户，提供试题试卷、教案、课件、教学论文、素材等各类教学资源库下载，还有大量丰富的教学资讯！"/>
          <p:cNvPicPr/>
          <p:nvPr/>
        </p:nvPicPr>
        <p:blipFill>
          <a:blip r:embed="rId1"/>
          <a:stretch>
            <a:fillRect/>
          </a:stretch>
        </p:blipFill>
        <p:spPr>
          <a:xfrm>
            <a:off x="1934796" y="981295"/>
            <a:ext cx="7253752" cy="18181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403274" y="3043039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000" dirty="0"/>
              <a:t>①按图组装仪器，并检查气密性；</a:t>
            </a:r>
            <a:endParaRPr lang="zh-CN" altLang="zh-CN" sz="2000" dirty="0"/>
          </a:p>
          <a:p>
            <a:r>
              <a:rPr lang="zh-CN" altLang="zh-CN" sz="2000" dirty="0"/>
              <a:t>②一定质量的试样放入锥形瓶中，加适量蒸馏水溶解，得到试样溶液；</a:t>
            </a:r>
            <a:endParaRPr lang="zh-CN" altLang="zh-CN" sz="2000" dirty="0"/>
          </a:p>
          <a:p>
            <a:r>
              <a:rPr lang="zh-CN" altLang="zh-CN" sz="2000" dirty="0"/>
              <a:t>③称量盛有碱石灰的</a:t>
            </a:r>
            <a:r>
              <a:rPr lang="en-US" altLang="zh-CN" sz="2000" dirty="0"/>
              <a:t>U</a:t>
            </a:r>
            <a:r>
              <a:rPr lang="zh-CN" altLang="zh-CN" sz="2000" dirty="0"/>
              <a:t>形管的质量；</a:t>
            </a:r>
            <a:endParaRPr lang="zh-CN" altLang="zh-CN" sz="2000" dirty="0"/>
          </a:p>
          <a:p>
            <a:r>
              <a:rPr lang="zh-CN" altLang="zh-CN" sz="2000" dirty="0"/>
              <a:t>④从分液漏斗中滴入稀硫酸，直到</a:t>
            </a:r>
            <a:r>
              <a:rPr lang="zh-CN" altLang="zh-CN" sz="2000" u="sng" dirty="0"/>
              <a:t>　</a:t>
            </a:r>
            <a:r>
              <a:rPr lang="en-US" altLang="zh-CN" sz="2000" u="sng" dirty="0"/>
              <a:t>  </a:t>
            </a:r>
            <a:r>
              <a:rPr lang="zh-CN" altLang="zh-CN" sz="2000" u="sng" dirty="0"/>
              <a:t>　</a:t>
            </a:r>
            <a:r>
              <a:rPr lang="zh-CN" altLang="zh-CN" sz="2000" dirty="0"/>
              <a:t>为止，写出反应的化学方程式</a:t>
            </a:r>
            <a:r>
              <a:rPr lang="en-US" altLang="zh-CN" sz="2000" u="sng" baseline="-25000" dirty="0"/>
              <a:t>  </a:t>
            </a:r>
            <a:r>
              <a:rPr lang="zh-CN" altLang="zh-CN" sz="2000" dirty="0" smtClean="0"/>
              <a:t>；</a:t>
            </a:r>
            <a:endParaRPr lang="zh-CN" altLang="zh-CN" sz="2000" dirty="0"/>
          </a:p>
          <a:p>
            <a:r>
              <a:rPr lang="zh-CN" altLang="zh-CN" sz="2000" dirty="0"/>
              <a:t>⑤从导管</a:t>
            </a:r>
            <a:r>
              <a:rPr lang="en-US" altLang="zh-CN" sz="2000" dirty="0"/>
              <a:t>A</a:t>
            </a:r>
            <a:r>
              <a:rPr lang="zh-CN" altLang="zh-CN" sz="2000" dirty="0"/>
              <a:t>处缓缓鼓入一定量的空气；</a:t>
            </a:r>
            <a:endParaRPr lang="zh-CN" altLang="zh-CN" sz="2000" dirty="0"/>
          </a:p>
          <a:p>
            <a:r>
              <a:rPr lang="zh-CN" altLang="zh-CN" sz="2000" dirty="0"/>
              <a:t>⑥再次称量盛有碱石灰的</a:t>
            </a:r>
            <a:r>
              <a:rPr lang="en-US" altLang="zh-CN" sz="2000" dirty="0"/>
              <a:t>U</a:t>
            </a:r>
            <a:r>
              <a:rPr lang="zh-CN" altLang="zh-CN" sz="2000" dirty="0"/>
              <a:t>形管的质量；</a:t>
            </a:r>
            <a:endParaRPr lang="zh-CN" altLang="zh-CN" sz="2000" dirty="0"/>
          </a:p>
          <a:p>
            <a:r>
              <a:rPr lang="zh-CN" altLang="zh-CN" sz="2000" dirty="0"/>
              <a:t>⑦重复⑤和⑥的操作，直到</a:t>
            </a:r>
            <a:r>
              <a:rPr lang="en-US" altLang="zh-CN" sz="2000" dirty="0"/>
              <a:t>U</a:t>
            </a:r>
            <a:r>
              <a:rPr lang="zh-CN" altLang="zh-CN" sz="2000" dirty="0"/>
              <a:t>形管的质量基本不变，测得质量</a:t>
            </a:r>
            <a:r>
              <a:rPr lang="zh-CN" altLang="zh-CN" sz="2000" dirty="0" smtClean="0"/>
              <a:t>。</a:t>
            </a:r>
            <a:endParaRPr lang="zh-CN" altLang="zh-CN" sz="2000" dirty="0"/>
          </a:p>
        </p:txBody>
      </p:sp>
      <p:sp>
        <p:nvSpPr>
          <p:cNvPr id="7" name="矩形 6"/>
          <p:cNvSpPr/>
          <p:nvPr/>
        </p:nvSpPr>
        <p:spPr>
          <a:xfrm>
            <a:off x="6799385" y="3123673"/>
            <a:ext cx="57630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/>
              <a:t>回答下列问题：</a:t>
            </a:r>
            <a:endParaRPr lang="zh-CN" altLang="zh-CN" sz="2000" dirty="0"/>
          </a:p>
          <a:p>
            <a:pPr>
              <a:lnSpc>
                <a:spcPct val="150000"/>
              </a:lnSpc>
            </a:pPr>
            <a:r>
              <a:rPr lang="zh-CN" altLang="zh-CN" sz="2000" dirty="0"/>
              <a:t>（</a:t>
            </a:r>
            <a:r>
              <a:rPr lang="en-US" altLang="zh-CN" sz="2000" dirty="0"/>
              <a:t>1</a:t>
            </a:r>
            <a:r>
              <a:rPr lang="zh-CN" altLang="zh-CN" sz="2000" dirty="0"/>
              <a:t>）装置中浓硫酸的作用是</a:t>
            </a:r>
            <a:r>
              <a:rPr lang="zh-CN" altLang="zh-CN" sz="2000" u="sng" dirty="0"/>
              <a:t>　</a:t>
            </a:r>
            <a:r>
              <a:rPr lang="en-US" altLang="zh-CN" sz="2000" u="sng" dirty="0"/>
              <a:t>                 </a:t>
            </a:r>
            <a:r>
              <a:rPr lang="zh-CN" altLang="zh-CN" sz="2000" u="sng" dirty="0"/>
              <a:t>　</a:t>
            </a:r>
            <a:r>
              <a:rPr lang="zh-CN" altLang="zh-CN" sz="2000" dirty="0"/>
              <a:t>。</a:t>
            </a:r>
            <a:endParaRPr lang="zh-CN" altLang="zh-CN" sz="2000" dirty="0"/>
          </a:p>
          <a:p>
            <a:pPr>
              <a:lnSpc>
                <a:spcPct val="150000"/>
              </a:lnSpc>
            </a:pPr>
            <a:r>
              <a:rPr lang="zh-CN" altLang="zh-CN" sz="2000" dirty="0"/>
              <a:t>（</a:t>
            </a:r>
            <a:r>
              <a:rPr lang="en-US" altLang="zh-CN" sz="2000" dirty="0"/>
              <a:t>2</a:t>
            </a:r>
            <a:r>
              <a:rPr lang="zh-CN" altLang="zh-CN" sz="2000" dirty="0"/>
              <a:t>）步骤⑤的目的</a:t>
            </a:r>
            <a:r>
              <a:rPr lang="zh-CN" altLang="zh-CN" sz="2000" dirty="0" smtClean="0"/>
              <a:t>是</a:t>
            </a:r>
            <a:endParaRPr lang="zh-CN" altLang="zh-CN" sz="2000" dirty="0"/>
          </a:p>
          <a:p>
            <a:pPr>
              <a:lnSpc>
                <a:spcPct val="150000"/>
              </a:lnSpc>
            </a:pP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zh-CN" sz="2000" dirty="0" smtClean="0"/>
              <a:t>（</a:t>
            </a:r>
            <a:r>
              <a:rPr lang="en-US" altLang="zh-CN" sz="2000" dirty="0"/>
              <a:t>3</a:t>
            </a:r>
            <a:r>
              <a:rPr lang="zh-CN" altLang="zh-CN" sz="2000" dirty="0"/>
              <a:t>）分液漏斗中稀</a:t>
            </a:r>
            <a:r>
              <a:rPr lang="en-US" altLang="zh-CN" sz="2000" dirty="0"/>
              <a:t>H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SO</a:t>
            </a:r>
            <a:r>
              <a:rPr lang="en-US" altLang="zh-CN" sz="2000" baseline="-25000" dirty="0"/>
              <a:t>4</a:t>
            </a:r>
            <a:r>
              <a:rPr lang="zh-CN" altLang="zh-CN" sz="2000" dirty="0"/>
              <a:t>不能换成浓盐酸，理由是</a:t>
            </a:r>
            <a:r>
              <a:rPr lang="zh-CN" altLang="zh-CN" sz="2000" u="sng" dirty="0"/>
              <a:t>　</a:t>
            </a:r>
            <a:r>
              <a:rPr lang="en-US" altLang="zh-CN" sz="2000" u="sng" dirty="0"/>
              <a:t>                        </a:t>
            </a:r>
            <a:r>
              <a:rPr lang="zh-CN" altLang="zh-CN" sz="2000" u="sng" dirty="0"/>
              <a:t>　</a:t>
            </a:r>
            <a:r>
              <a:rPr lang="zh-CN" altLang="zh-CN" sz="2000" dirty="0"/>
              <a:t>。</a:t>
            </a:r>
            <a:endParaRPr lang="zh-CN" altLang="zh-CN" sz="2000" dirty="0"/>
          </a:p>
        </p:txBody>
      </p:sp>
      <p:sp>
        <p:nvSpPr>
          <p:cNvPr id="8" name="矩形 7"/>
          <p:cNvSpPr/>
          <p:nvPr/>
        </p:nvSpPr>
        <p:spPr>
          <a:xfrm>
            <a:off x="2695769" y="4628088"/>
            <a:ext cx="3805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+H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+CO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↑+H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89323" y="395466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C00000"/>
                </a:solidFill>
              </a:rPr>
              <a:t>不再产生气体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99757" y="356596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除去水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423711" y="4139335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使反应产生的</a:t>
            </a:r>
            <a:r>
              <a:rPr lang="zh-CN" altLang="zh-CN" dirty="0" smtClean="0">
                <a:solidFill>
                  <a:srgbClr val="C00000"/>
                </a:solidFill>
              </a:rPr>
              <a:t>二氧化碳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zh-CN" dirty="0" smtClean="0">
                <a:solidFill>
                  <a:srgbClr val="C00000"/>
                </a:solidFill>
              </a:rPr>
              <a:t>全部</a:t>
            </a:r>
            <a:r>
              <a:rPr lang="zh-CN" altLang="zh-CN" dirty="0">
                <a:solidFill>
                  <a:srgbClr val="C00000"/>
                </a:solidFill>
              </a:rPr>
              <a:t>进入</a:t>
            </a:r>
            <a:r>
              <a:rPr lang="en-US" altLang="zh-CN" dirty="0">
                <a:solidFill>
                  <a:srgbClr val="C00000"/>
                </a:solidFill>
              </a:rPr>
              <a:t>U</a:t>
            </a:r>
            <a:r>
              <a:rPr lang="zh-CN" altLang="zh-CN" dirty="0">
                <a:solidFill>
                  <a:srgbClr val="C00000"/>
                </a:solidFill>
              </a:rPr>
              <a:t>形管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69302" y="5396690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浓盐酸有挥发性，对测定结果有影响</a:t>
            </a:r>
            <a:r>
              <a:rPr lang="zh-CN" altLang="zh-CN" dirty="0"/>
              <a:t>．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2" y="402321"/>
            <a:ext cx="11228294" cy="614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2"/>
          <a:stretch>
            <a:fillRect/>
          </a:stretch>
        </p:blipFill>
        <p:spPr>
          <a:xfrm>
            <a:off x="0" y="-1"/>
            <a:ext cx="7452360" cy="68313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451849" y="1000984"/>
            <a:ext cx="4955609" cy="3719500"/>
            <a:chOff x="8424683" y="835469"/>
            <a:chExt cx="3024250" cy="3719500"/>
          </a:xfrm>
        </p:grpSpPr>
        <p:grpSp>
          <p:nvGrpSpPr>
            <p:cNvPr id="4" name="组合 3"/>
            <p:cNvGrpSpPr/>
            <p:nvPr/>
          </p:nvGrpSpPr>
          <p:grpSpPr>
            <a:xfrm rot="10800000">
              <a:off x="10211104" y="835469"/>
              <a:ext cx="1237829" cy="3719500"/>
              <a:chOff x="507997" y="3172178"/>
              <a:chExt cx="1012480" cy="304235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508000" y="3172178"/>
                <a:ext cx="0" cy="3042356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10800000" flipH="1">
                <a:off x="507998" y="3172178"/>
                <a:ext cx="1012479" cy="0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rot="10800000" flipH="1">
                <a:off x="507997" y="6214534"/>
                <a:ext cx="1012480" cy="0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rot="10800000" flipV="1">
                <a:off x="1520477" y="3172178"/>
                <a:ext cx="0" cy="341338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rot="10800000" flipV="1">
                <a:off x="1520477" y="5701215"/>
                <a:ext cx="0" cy="513319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>
            <a:xfrm>
              <a:off x="8424683" y="2127938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4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谢谢观看</a:t>
              </a:r>
              <a:endParaRPr lang="zh-CN" altLang="en-US" sz="4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10757</Words>
  <Application>WPS 演示</Application>
  <PresentationFormat>自定义</PresentationFormat>
  <Paragraphs>1586</Paragraphs>
  <Slides>71</Slides>
  <Notes>39</Notes>
  <HiddenSlides>4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95" baseType="lpstr">
      <vt:lpstr>Arial</vt:lpstr>
      <vt:lpstr>宋体</vt:lpstr>
      <vt:lpstr>Wingdings</vt:lpstr>
      <vt:lpstr>黑体</vt:lpstr>
      <vt:lpstr>Calibri Light</vt:lpstr>
      <vt:lpstr>方正宋刻本秀楷简体</vt:lpstr>
      <vt:lpstr>微软雅黑</vt:lpstr>
      <vt:lpstr>Times New Roman</vt:lpstr>
      <vt:lpstr>楷体</vt:lpstr>
      <vt:lpstr>Calibri</vt:lpstr>
      <vt:lpstr>Arial Unicode MS</vt:lpstr>
      <vt:lpstr>楷体_GB2312</vt:lpstr>
      <vt:lpstr>新宋体</vt:lpstr>
      <vt:lpstr>Calibri</vt:lpstr>
      <vt:lpstr>Times New Roman</vt:lpstr>
      <vt:lpstr>华文新魏</vt:lpstr>
      <vt:lpstr>Tahoma</vt:lpstr>
      <vt:lpstr>Verdana</vt:lpstr>
      <vt:lpstr>华文中宋</vt:lpstr>
      <vt:lpstr>Verdana</vt:lpstr>
      <vt:lpstr>华文楷体</vt:lpstr>
      <vt:lpstr>华文行楷</vt:lpstr>
      <vt:lpstr>Adobe 黑体 Std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（一）离子共存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(二)物质鉴别</vt:lpstr>
      <vt:lpstr>PowerPoint 演示文稿</vt:lpstr>
      <vt:lpstr>PowerPoint 演示文稿</vt:lpstr>
      <vt:lpstr>PowerPoint 演示文稿</vt:lpstr>
      <vt:lpstr>(三)除杂</vt:lpstr>
      <vt:lpstr>1.物理方法除杂    （1）过滤</vt:lpstr>
      <vt:lpstr>PowerPoint 演示文稿</vt:lpstr>
      <vt:lpstr>PowerPoint 演示文稿</vt:lpstr>
      <vt:lpstr>PowerPoint 演示文稿</vt:lpstr>
      <vt:lpstr>PowerPoint 演示文稿</vt:lpstr>
      <vt:lpstr>(四）粗盐提纯</vt:lpstr>
      <vt:lpstr>粗盐提纯（可溶性杂质的去除）</vt:lpstr>
      <vt:lpstr>PowerPoint 演示文稿</vt:lpstr>
      <vt:lpstr>PowerPoint 演示文稿</vt:lpstr>
      <vt:lpstr>PowerPoint 演示文稿</vt:lpstr>
      <vt:lpstr>PowerPoint 演示文稿</vt:lpstr>
      <vt:lpstr>（五）氢氧化钠变质探究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综合练习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河西教育03</cp:lastModifiedBy>
  <cp:revision>143</cp:revision>
  <dcterms:created xsi:type="dcterms:W3CDTF">2018-06-16T06:57:00Z</dcterms:created>
  <dcterms:modified xsi:type="dcterms:W3CDTF">2020-02-21T01:51:00Z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